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9" r:id="rId3"/>
    <p:sldId id="257" r:id="rId4"/>
    <p:sldId id="260" r:id="rId5"/>
    <p:sldId id="258" r:id="rId6"/>
    <p:sldId id="261" r:id="rId7"/>
    <p:sldId id="262" r:id="rId8"/>
    <p:sldId id="263" r:id="rId9"/>
    <p:sldId id="264" r:id="rId10"/>
    <p:sldId id="283" r:id="rId11"/>
    <p:sldId id="280" r:id="rId12"/>
    <p:sldId id="265" r:id="rId13"/>
    <p:sldId id="282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88" r:id="rId22"/>
    <p:sldId id="279" r:id="rId23"/>
    <p:sldId id="273" r:id="rId24"/>
    <p:sldId id="274" r:id="rId25"/>
    <p:sldId id="275" r:id="rId26"/>
    <p:sldId id="276" r:id="rId27"/>
    <p:sldId id="277" r:id="rId28"/>
    <p:sldId id="285" r:id="rId29"/>
    <p:sldId id="290" r:id="rId30"/>
    <p:sldId id="289" r:id="rId31"/>
    <p:sldId id="281" r:id="rId32"/>
    <p:sldId id="278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02"/>
    <p:restoredTop sz="95897" autoAdjust="0"/>
  </p:normalViewPr>
  <p:slideViewPr>
    <p:cSldViewPr>
      <p:cViewPr>
        <p:scale>
          <a:sx n="107" d="100"/>
          <a:sy n="107" d="100"/>
        </p:scale>
        <p:origin x="848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image" Target="../media/image16.wmf"/><Relationship Id="rId3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74601-3C15-C849-934A-D3B51362CB3A}" type="datetimeFigureOut">
              <a:rPr lang="en-US" smtClean="0"/>
              <a:t>9/17/17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E5B1D-BE54-7545-ABE7-B8CCFC976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55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CA864-7BE4-664F-B69A-F275AE58EDDE}" type="datetimeFigureOut">
              <a:rPr lang="en-US" smtClean="0"/>
              <a:t>9/17/17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D1ED8-3C9F-0749-91CF-4C82F25CE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72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16556-F221-6B4A-941B-C4D5E89A56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74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8CDB4-73E0-F449-8197-52C89BA2D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18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DF34A-A5BC-3C4A-95B7-3236D14BB8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59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D3503-C020-CD4B-BF6D-3DAB6B076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774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2F09D-1D5D-E640-9131-07ADF02E5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50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923BF-0F1B-BD4D-9C7C-B519A1AF0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70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F3FB7-4444-5641-9266-5DEED5BD2E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87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59828-B2EB-2A4C-A94D-BEA8D363E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3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3A76C-7820-154F-80CA-E04A29777C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79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906BB-6978-DD4D-8858-DAC14037C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65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43C49-99BB-A24A-B791-488380824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81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39D57118-4C32-8A46-AAC1-B8BB30280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/>
          <a:ea typeface="+mj-ea"/>
          <a:cs typeface="Comic Sans M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omic Sans MS"/>
          <a:ea typeface="+mn-ea"/>
          <a:cs typeface="Comic Sans M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omic Sans MS"/>
          <a:ea typeface="+mn-ea"/>
          <a:cs typeface="Comic Sans M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omic Sans MS"/>
          <a:ea typeface="+mn-ea"/>
          <a:cs typeface="Comic Sans M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Comic Sans MS"/>
          <a:ea typeface="+mn-ea"/>
          <a:cs typeface="Comic Sans M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omic Sans MS"/>
          <a:ea typeface="+mn-ea"/>
          <a:cs typeface="Comic Sans M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hyperlink" Target="https://www.howtogeek.com/197268/how-to-find-the-best-wi-fi-channel-for-your-router-on-any-operating-system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6.wmf"/><Relationship Id="rId7" Type="http://schemas.openxmlformats.org/officeDocument/2006/relationships/image" Target="../media/image18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17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Relationship Id="rId3" Type="http://schemas.openxmlformats.org/officeDocument/2006/relationships/image" Target="../media/image2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vocal.com/networking/802-11-distributed-coordination-function-dcf/" TargetMode="External"/><Relationship Id="rId3" Type="http://schemas.openxmlformats.org/officeDocument/2006/relationships/image" Target="../media/image26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130425"/>
            <a:ext cx="84582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Chapter 2</a:t>
            </a:r>
            <a:br>
              <a:rPr lang="en-US" b="1" dirty="0" smtClean="0"/>
            </a:br>
            <a:r>
              <a:rPr lang="en-US" b="1" dirty="0" smtClean="0"/>
              <a:t>Accessing Networks “Randomly”</a:t>
            </a:r>
            <a:endParaRPr lang="en-US" dirty="0" smtClean="0">
              <a:latin typeface="Comic Sans MS" charset="0"/>
              <a:cs typeface="+mj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WiFi</a:t>
            </a:r>
            <a:r>
              <a:rPr lang="en-US" dirty="0" smtClean="0"/>
              <a:t> Channels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Each AP operates on a given frequency channel </a:t>
            </a:r>
          </a:p>
          <a:p>
            <a:r>
              <a:rPr lang="en-US" sz="2000" dirty="0"/>
              <a:t>O</a:t>
            </a:r>
            <a:r>
              <a:rPr lang="en-US" sz="2000" dirty="0" smtClean="0"/>
              <a:t>verall </a:t>
            </a:r>
            <a:r>
              <a:rPr lang="en-US" sz="2000" dirty="0"/>
              <a:t>ISM band is divided into a number of such channels, each </a:t>
            </a:r>
            <a:r>
              <a:rPr lang="en-US" sz="2000" dirty="0" smtClean="0"/>
              <a:t>with </a:t>
            </a:r>
            <a:r>
              <a:rPr lang="en-US" sz="2000" dirty="0"/>
              <a:t>pre-determined </a:t>
            </a:r>
            <a:r>
              <a:rPr lang="en-US" sz="2000" b="1" dirty="0" smtClean="0"/>
              <a:t>width</a:t>
            </a:r>
            <a:endParaRPr lang="en-US" sz="2000" b="1" dirty="0"/>
          </a:p>
          <a:p>
            <a:r>
              <a:rPr lang="en-US" sz="2000" dirty="0" smtClean="0"/>
              <a:t>For </a:t>
            </a:r>
            <a:r>
              <a:rPr lang="en-US" sz="2000" dirty="0"/>
              <a:t>802.11b (in </a:t>
            </a:r>
            <a:r>
              <a:rPr lang="en-US" sz="2000" dirty="0" smtClean="0"/>
              <a:t>US</a:t>
            </a:r>
            <a:r>
              <a:rPr lang="en-US" sz="2000" dirty="0"/>
              <a:t>), </a:t>
            </a:r>
            <a:r>
              <a:rPr lang="en-US" sz="2000" b="1" dirty="0" smtClean="0">
                <a:solidFill>
                  <a:srgbClr val="0000FF"/>
                </a:solidFill>
              </a:rPr>
              <a:t>11 </a:t>
            </a:r>
            <a:r>
              <a:rPr lang="en-US" sz="2000" dirty="0" smtClean="0"/>
              <a:t>channels around </a:t>
            </a:r>
            <a:r>
              <a:rPr lang="en-US" sz="2000" dirty="0"/>
              <a:t>2.4 GHz </a:t>
            </a:r>
            <a:endParaRPr lang="en-US" sz="2000" dirty="0" smtClean="0"/>
          </a:p>
          <a:p>
            <a:r>
              <a:rPr lang="en-US" sz="2000" dirty="0" smtClean="0"/>
              <a:t>Channels </a:t>
            </a:r>
            <a:r>
              <a:rPr lang="en-US" sz="2000" dirty="0"/>
              <a:t>1, 6, and 11 are </a:t>
            </a:r>
            <a:r>
              <a:rPr lang="en-US" sz="2000" b="1" dirty="0">
                <a:solidFill>
                  <a:srgbClr val="0000FF"/>
                </a:solidFill>
              </a:rPr>
              <a:t>non-overlapping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000" b="1" dirty="0">
                <a:solidFill>
                  <a:srgbClr val="0000FF"/>
                </a:solidFill>
              </a:rPr>
              <a:t>A</a:t>
            </a:r>
            <a:r>
              <a:rPr lang="en-US" sz="2000" b="1" dirty="0" smtClean="0">
                <a:solidFill>
                  <a:srgbClr val="0000FF"/>
                </a:solidFill>
              </a:rPr>
              <a:t>ll </a:t>
            </a:r>
            <a:r>
              <a:rPr lang="en-US" sz="2000" b="1" dirty="0">
                <a:solidFill>
                  <a:srgbClr val="0000FF"/>
                </a:solidFill>
              </a:rPr>
              <a:t>devices in the same </a:t>
            </a:r>
            <a:r>
              <a:rPr lang="en-US" sz="2000" b="1" dirty="0" smtClean="0">
                <a:solidFill>
                  <a:srgbClr val="0000FF"/>
                </a:solidFill>
              </a:rPr>
              <a:t>BSS use </a:t>
            </a:r>
            <a:r>
              <a:rPr lang="en-US" sz="2000" b="1" dirty="0">
                <a:solidFill>
                  <a:srgbClr val="0000FF"/>
                </a:solidFill>
              </a:rPr>
              <a:t>the same channel </a:t>
            </a:r>
          </a:p>
          <a:p>
            <a:r>
              <a:rPr lang="en-US" sz="2000" dirty="0"/>
              <a:t>M</a:t>
            </a:r>
            <a:r>
              <a:rPr lang="en-US" sz="2000" dirty="0" smtClean="0"/>
              <a:t>any </a:t>
            </a:r>
            <a:r>
              <a:rPr lang="en-US" sz="2000" dirty="0" err="1"/>
              <a:t>WiFi</a:t>
            </a:r>
            <a:r>
              <a:rPr lang="en-US" sz="2000" dirty="0"/>
              <a:t> deployments just use </a:t>
            </a:r>
            <a:r>
              <a:rPr lang="en-US" sz="2000" b="1" dirty="0" smtClean="0">
                <a:solidFill>
                  <a:srgbClr val="FF0000"/>
                </a:solidFill>
              </a:rPr>
              <a:t>default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/>
              <a:t>settings of their </a:t>
            </a:r>
            <a:r>
              <a:rPr lang="en-US" sz="2000" dirty="0" smtClean="0"/>
              <a:t>APs</a:t>
            </a:r>
            <a:r>
              <a:rPr lang="en-US" sz="2000" dirty="0"/>
              <a:t>, </a:t>
            </a:r>
            <a:r>
              <a:rPr lang="en-US" sz="2000" dirty="0" smtClean="0"/>
              <a:t>so many </a:t>
            </a:r>
            <a:r>
              <a:rPr lang="en-US" sz="2000" dirty="0"/>
              <a:t>are on the same channel unnecessarily, hurting performance </a:t>
            </a:r>
          </a:p>
          <a:p>
            <a:endParaRPr lang="en-US" sz="2000" dirty="0"/>
          </a:p>
          <a:p>
            <a:endParaRPr lang="en-US" sz="2200" dirty="0"/>
          </a:p>
          <a:p>
            <a:endParaRPr lang="en-US" b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57" y="5029200"/>
            <a:ext cx="4841033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433" y="4631010"/>
            <a:ext cx="4045710" cy="178487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066800" y="4539734"/>
            <a:ext cx="3879090" cy="1403866"/>
            <a:chOff x="1066800" y="4539734"/>
            <a:chExt cx="3879090" cy="1403866"/>
          </a:xfrm>
        </p:grpSpPr>
        <p:sp>
          <p:nvSpPr>
            <p:cNvPr id="6" name="TextBox 5"/>
            <p:cNvSpPr txBox="1"/>
            <p:nvPr/>
          </p:nvSpPr>
          <p:spPr>
            <a:xfrm>
              <a:off x="2900137" y="4539734"/>
              <a:ext cx="20457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  <a:r>
                <a:rPr lang="en-US" dirty="0" smtClean="0"/>
                <a:t>enter frequency</a:t>
              </a:r>
              <a:endParaRPr lang="en-US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1066800" y="4846638"/>
              <a:ext cx="2209800" cy="1096962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2362200" y="4846638"/>
              <a:ext cx="990600" cy="1096962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429000" y="4846638"/>
              <a:ext cx="385537" cy="1096962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6098743" y="6415882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1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WiFi</a:t>
            </a:r>
            <a:r>
              <a:rPr lang="en-US" dirty="0" smtClean="0"/>
              <a:t> Setup at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7436"/>
            <a:ext cx="8229600" cy="4525963"/>
          </a:xfrm>
        </p:spPr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ireless </a:t>
            </a:r>
            <a:r>
              <a:rPr lang="en-US" b="1" dirty="0" smtClean="0"/>
              <a:t>router</a:t>
            </a:r>
            <a:r>
              <a:rPr lang="en-US" dirty="0" smtClean="0"/>
              <a:t> </a:t>
            </a:r>
            <a:r>
              <a:rPr lang="en-US" dirty="0"/>
              <a:t>serves as </a:t>
            </a:r>
            <a:r>
              <a:rPr lang="en-US" dirty="0" smtClean="0"/>
              <a:t>AP </a:t>
            </a:r>
            <a:r>
              <a:rPr lang="en-US" dirty="0"/>
              <a:t>in </a:t>
            </a:r>
            <a:r>
              <a:rPr lang="en-US" dirty="0" smtClean="0"/>
              <a:t>home’s </a:t>
            </a:r>
            <a:r>
              <a:rPr lang="en-US" dirty="0"/>
              <a:t>BSS </a:t>
            </a:r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Wireless router = AP + router </a:t>
            </a:r>
          </a:p>
          <a:p>
            <a:r>
              <a:rPr lang="en-US" dirty="0" smtClean="0"/>
              <a:t>Coax Cable: Comcast/Xfinity (</a:t>
            </a:r>
            <a:r>
              <a:rPr lang="en-US" dirty="0" err="1"/>
              <a:t>x</a:t>
            </a:r>
            <a:r>
              <a:rPr lang="en-US" dirty="0" err="1" smtClean="0"/>
              <a:t>Fi</a:t>
            </a:r>
            <a:r>
              <a:rPr lang="en-US" dirty="0" smtClean="0"/>
              <a:t>)</a:t>
            </a:r>
          </a:p>
          <a:p>
            <a:r>
              <a:rPr lang="en-US" dirty="0" smtClean="0"/>
              <a:t>Fiber: Verizon FiOS</a:t>
            </a:r>
            <a:endParaRPr lang="en-US" dirty="0"/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971800" y="3352800"/>
            <a:ext cx="6000002" cy="3357800"/>
            <a:chOff x="2971800" y="3500200"/>
            <a:chExt cx="6000002" cy="33578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71800" y="3500200"/>
              <a:ext cx="6000002" cy="33578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124200" y="5257800"/>
              <a:ext cx="10358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o</a:t>
              </a:r>
              <a:r>
                <a:rPr lang="en-US" dirty="0" smtClean="0">
                  <a:latin typeface="+mn-lt"/>
                </a:rPr>
                <a:t>r</a:t>
              </a:r>
              <a:r>
                <a:rPr lang="en-US" dirty="0" smtClean="0"/>
                <a:t> </a:t>
              </a:r>
              <a:r>
                <a:rPr lang="en-US" b="1" dirty="0">
                  <a:latin typeface="+mn-lt"/>
                </a:rPr>
                <a:t>F</a:t>
              </a:r>
              <a:r>
                <a:rPr lang="en-US" b="1" dirty="0" smtClean="0">
                  <a:latin typeface="+mn-lt"/>
                </a:rPr>
                <a:t>iber</a:t>
              </a:r>
              <a:endParaRPr lang="en-US" b="1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96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 dirty="0" smtClean="0"/>
              <a:t>to “Connect” to </a:t>
            </a:r>
            <a:r>
              <a:rPr lang="en-US" dirty="0" err="1" smtClean="0"/>
              <a:t>WiFi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your </a:t>
            </a:r>
            <a:r>
              <a:rPr lang="en-US" dirty="0" smtClean="0"/>
              <a:t>device </a:t>
            </a:r>
            <a:r>
              <a:rPr lang="en-US" dirty="0"/>
              <a:t>searches for </a:t>
            </a:r>
            <a:r>
              <a:rPr lang="en-US" dirty="0" err="1"/>
              <a:t>WiFi</a:t>
            </a:r>
            <a:r>
              <a:rPr lang="en-US" dirty="0"/>
              <a:t> connectivity, it sends messages to discover which APs are in its transmission </a:t>
            </a:r>
            <a:r>
              <a:rPr lang="en-US" dirty="0" smtClean="0"/>
              <a:t>range</a:t>
            </a:r>
          </a:p>
          <a:p>
            <a:r>
              <a:rPr lang="en-US" dirty="0" smtClean="0"/>
              <a:t>This </a:t>
            </a:r>
            <a:r>
              <a:rPr lang="en-US" dirty="0"/>
              <a:t>results in a list of network names that you can choose from on your </a:t>
            </a:r>
            <a:r>
              <a:rPr lang="en-US" dirty="0" smtClean="0"/>
              <a:t>screen</a:t>
            </a:r>
          </a:p>
          <a:p>
            <a:r>
              <a:rPr lang="en-US" dirty="0" smtClean="0"/>
              <a:t>Each </a:t>
            </a:r>
            <a:r>
              <a:rPr lang="en-US" dirty="0"/>
              <a:t>of these user-friendly names identifies a service set, and they are more commonly known as </a:t>
            </a:r>
            <a:r>
              <a:rPr lang="en-US" b="1" dirty="0"/>
              <a:t>Service Set Identifiers </a:t>
            </a:r>
            <a:r>
              <a:rPr lang="en-US" dirty="0"/>
              <a:t>(</a:t>
            </a:r>
            <a:r>
              <a:rPr lang="en-US" b="1" dirty="0">
                <a:solidFill>
                  <a:srgbClr val="0000FF"/>
                </a:solidFill>
              </a:rPr>
              <a:t>SSIDs</a:t>
            </a:r>
            <a:r>
              <a:rPr lang="en-US" dirty="0"/>
              <a:t>) </a:t>
            </a:r>
          </a:p>
          <a:p>
            <a:r>
              <a:rPr lang="en-US" dirty="0"/>
              <a:t>I</a:t>
            </a:r>
            <a:r>
              <a:rPr lang="en-US" dirty="0" smtClean="0"/>
              <a:t>f AP is </a:t>
            </a:r>
            <a:r>
              <a:rPr lang="en-US" dirty="0"/>
              <a:t>password </a:t>
            </a:r>
            <a:r>
              <a:rPr lang="en-US" dirty="0" smtClean="0"/>
              <a:t>protected (with a 🔒), </a:t>
            </a:r>
            <a:r>
              <a:rPr lang="en-US" dirty="0"/>
              <a:t>your device can associate with (i.e., connect to) </a:t>
            </a:r>
            <a:r>
              <a:rPr lang="en-US" dirty="0" smtClean="0"/>
              <a:t>it only </a:t>
            </a:r>
            <a:r>
              <a:rPr lang="en-US" dirty="0"/>
              <a:t>if you have </a:t>
            </a:r>
            <a:r>
              <a:rPr lang="en-US" dirty="0" smtClean="0"/>
              <a:t>password </a:t>
            </a:r>
            <a:r>
              <a:rPr lang="en-US" dirty="0"/>
              <a:t>to authenticate your status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9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evice scans air </a:t>
            </a:r>
            <a:r>
              <a:rPr lang="en-US" dirty="0"/>
              <a:t>and </a:t>
            </a:r>
            <a:r>
              <a:rPr lang="en-US" dirty="0" smtClean="0"/>
              <a:t>determines AP that offers highest SIR, the one it </a:t>
            </a:r>
            <a:r>
              <a:rPr lang="en-US" b="1" dirty="0" smtClean="0">
                <a:solidFill>
                  <a:srgbClr val="0000FF"/>
                </a:solidFill>
              </a:rPr>
              <a:t>associates with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743200"/>
            <a:ext cx="6696363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8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of Random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two transmitters that are within </a:t>
            </a:r>
            <a:r>
              <a:rPr lang="en-US" b="1" dirty="0"/>
              <a:t>interference range</a:t>
            </a:r>
            <a:r>
              <a:rPr lang="en-US" dirty="0"/>
              <a:t> of each other send at similar times, </a:t>
            </a:r>
            <a:r>
              <a:rPr lang="en-US" dirty="0" smtClean="0"/>
              <a:t>their transmitted </a:t>
            </a:r>
            <a:r>
              <a:rPr lang="en-US" b="1" dirty="0" smtClean="0">
                <a:solidFill>
                  <a:srgbClr val="0000FF"/>
                </a:solidFill>
              </a:rPr>
              <a:t>frames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will </a:t>
            </a:r>
            <a:r>
              <a:rPr lang="en-US" b="1" dirty="0">
                <a:solidFill>
                  <a:srgbClr val="0000FF"/>
                </a:solidFill>
              </a:rPr>
              <a:t>collide </a:t>
            </a:r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3 possible outcomes of a </a:t>
            </a:r>
            <a:r>
              <a:rPr lang="en-US" b="1" dirty="0" smtClean="0">
                <a:solidFill>
                  <a:srgbClr val="0000FF"/>
                </a:solidFill>
              </a:rPr>
              <a:t>collision</a:t>
            </a:r>
          </a:p>
          <a:p>
            <a:pPr lvl="1"/>
            <a:r>
              <a:rPr lang="en-US" dirty="0"/>
              <a:t>the worst </a:t>
            </a:r>
            <a:r>
              <a:rPr lang="en-US" dirty="0" smtClean="0"/>
              <a:t>case</a:t>
            </a:r>
            <a:r>
              <a:rPr lang="en-US" dirty="0"/>
              <a:t> </a:t>
            </a:r>
            <a:r>
              <a:rPr lang="en-US" dirty="0" smtClean="0"/>
              <a:t>where </a:t>
            </a:r>
            <a:r>
              <a:rPr lang="en-US" dirty="0"/>
              <a:t>both frames are lost </a:t>
            </a:r>
            <a:endParaRPr lang="en-US" dirty="0" smtClean="0"/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c</a:t>
            </a:r>
            <a:r>
              <a:rPr lang="en-US" b="1" dirty="0" smtClean="0">
                <a:solidFill>
                  <a:srgbClr val="0000FF"/>
                </a:solidFill>
              </a:rPr>
              <a:t>apture</a:t>
            </a:r>
            <a:r>
              <a:rPr lang="en-US" dirty="0" smtClean="0"/>
              <a:t>: </a:t>
            </a:r>
            <a:r>
              <a:rPr lang="en-US" dirty="0"/>
              <a:t>meaning that the stronger </a:t>
            </a:r>
            <a:r>
              <a:rPr lang="en-US" dirty="0" smtClean="0"/>
              <a:t>(in terms of SIR) of </a:t>
            </a:r>
            <a:r>
              <a:rPr lang="en-US" dirty="0"/>
              <a:t>the two frames is received. 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double </a:t>
            </a:r>
            <a:r>
              <a:rPr lang="en-US" b="1" dirty="0" smtClean="0">
                <a:solidFill>
                  <a:srgbClr val="0000FF"/>
                </a:solidFill>
              </a:rPr>
              <a:t>capture</a:t>
            </a:r>
            <a:r>
              <a:rPr lang="en-US" dirty="0" smtClean="0"/>
              <a:t>: </a:t>
            </a:r>
            <a:r>
              <a:rPr lang="en-US" dirty="0"/>
              <a:t>the best case that both frames are properly received </a:t>
            </a:r>
            <a:endParaRPr lang="en-US" dirty="0" smtClean="0"/>
          </a:p>
          <a:p>
            <a:r>
              <a:rPr lang="en-US" dirty="0"/>
              <a:t>W</a:t>
            </a:r>
            <a:r>
              <a:rPr lang="en-US" dirty="0" smtClean="0"/>
              <a:t>hich </a:t>
            </a:r>
            <a:r>
              <a:rPr lang="en-US" dirty="0"/>
              <a:t>outcome </a:t>
            </a:r>
            <a:r>
              <a:rPr lang="en-US" dirty="0" smtClean="0"/>
              <a:t>prevails depends </a:t>
            </a:r>
            <a:r>
              <a:rPr lang="en-US" dirty="0"/>
              <a:t>very </a:t>
            </a:r>
            <a:r>
              <a:rPr lang="en-US" dirty="0" smtClean="0"/>
              <a:t>strongly </a:t>
            </a:r>
            <a:r>
              <a:rPr lang="en-US" dirty="0"/>
              <a:t>on a few factors </a:t>
            </a:r>
            <a:endParaRPr lang="en-US" dirty="0" smtClean="0"/>
          </a:p>
          <a:p>
            <a:r>
              <a:rPr lang="en-US" dirty="0" smtClean="0"/>
              <a:t>We assume the worst case in the following discussion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66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of Random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ellular </a:t>
            </a:r>
            <a:r>
              <a:rPr lang="en-US" dirty="0"/>
              <a:t>manages </a:t>
            </a:r>
            <a:r>
              <a:rPr lang="en-US" dirty="0" smtClean="0"/>
              <a:t>interference via </a:t>
            </a:r>
            <a:r>
              <a:rPr lang="en-US" b="1" dirty="0" smtClean="0"/>
              <a:t>power </a:t>
            </a:r>
            <a:r>
              <a:rPr lang="en-US" b="1" dirty="0"/>
              <a:t>control </a:t>
            </a:r>
            <a:endParaRPr lang="en-US" b="1" dirty="0" smtClean="0"/>
          </a:p>
          <a:p>
            <a:r>
              <a:rPr lang="en-US" dirty="0" err="1"/>
              <a:t>WiFi</a:t>
            </a:r>
            <a:r>
              <a:rPr lang="en-US" dirty="0"/>
              <a:t> has </a:t>
            </a:r>
            <a:r>
              <a:rPr lang="en-US" dirty="0" smtClean="0"/>
              <a:t>properties </a:t>
            </a:r>
            <a:r>
              <a:rPr lang="en-US" dirty="0"/>
              <a:t>which prevent power control from being an </a:t>
            </a:r>
            <a:r>
              <a:rPr lang="en-US" dirty="0" smtClean="0"/>
              <a:t>effective </a:t>
            </a:r>
            <a:r>
              <a:rPr lang="en-US" dirty="0"/>
              <a:t>solution </a:t>
            </a:r>
            <a:endParaRPr lang="en-US" dirty="0" smtClean="0"/>
          </a:p>
          <a:p>
            <a:pPr lvl="1"/>
            <a:r>
              <a:rPr lang="en-US" sz="2000" dirty="0" err="1"/>
              <a:t>WiFi</a:t>
            </a:r>
            <a:r>
              <a:rPr lang="en-US" sz="2000" dirty="0"/>
              <a:t> frequency bands </a:t>
            </a:r>
            <a:r>
              <a:rPr lang="en-US" sz="2000" dirty="0" smtClean="0"/>
              <a:t>(spectrum) are </a:t>
            </a:r>
            <a:r>
              <a:rPr lang="en-US" sz="2000" b="1" dirty="0" smtClean="0">
                <a:solidFill>
                  <a:srgbClr val="0000FF"/>
                </a:solidFill>
              </a:rPr>
              <a:t>unlicensed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/>
              <a:t>and </a:t>
            </a:r>
            <a:r>
              <a:rPr lang="en-US" sz="2000" b="1" dirty="0" smtClean="0">
                <a:solidFill>
                  <a:srgbClr val="0000FF"/>
                </a:solidFill>
              </a:rPr>
              <a:t>free</a:t>
            </a:r>
            <a:r>
              <a:rPr lang="en-US" sz="2000" dirty="0" smtClean="0"/>
              <a:t>: </a:t>
            </a:r>
            <a:r>
              <a:rPr lang="en-US" sz="2000" dirty="0"/>
              <a:t>t</a:t>
            </a:r>
            <a:r>
              <a:rPr lang="en-US" sz="2000" dirty="0" smtClean="0"/>
              <a:t>here’s </a:t>
            </a:r>
            <a:r>
              <a:rPr lang="en-US" sz="2000" dirty="0"/>
              <a:t>a lot more </a:t>
            </a:r>
            <a:r>
              <a:rPr lang="en-US" sz="2000" dirty="0" smtClean="0"/>
              <a:t>(people/devices) interference </a:t>
            </a:r>
            <a:r>
              <a:rPr lang="en-US" sz="2000" dirty="0"/>
              <a:t>that we have no control </a:t>
            </a:r>
            <a:r>
              <a:rPr lang="en-US" sz="2000" dirty="0" smtClean="0"/>
              <a:t>over</a:t>
            </a:r>
          </a:p>
          <a:p>
            <a:pPr lvl="1"/>
            <a:r>
              <a:rPr lang="en-US" sz="2000" dirty="0" err="1" smtClean="0"/>
              <a:t>WiFi</a:t>
            </a:r>
            <a:r>
              <a:rPr lang="en-US" sz="2000" dirty="0" smtClean="0"/>
              <a:t> </a:t>
            </a:r>
            <a:r>
              <a:rPr lang="en-US" sz="2000" dirty="0"/>
              <a:t>has a </a:t>
            </a:r>
            <a:r>
              <a:rPr lang="en-US" sz="2000" b="1" dirty="0">
                <a:solidFill>
                  <a:srgbClr val="0000FF"/>
                </a:solidFill>
              </a:rPr>
              <a:t>much smaller cell size</a:t>
            </a:r>
            <a:r>
              <a:rPr lang="en-US" sz="2000" dirty="0"/>
              <a:t>: </a:t>
            </a:r>
            <a:r>
              <a:rPr lang="en-US" sz="2000" dirty="0" smtClean="0"/>
              <a:t>adding </a:t>
            </a:r>
            <a:r>
              <a:rPr lang="en-US" sz="2000" dirty="0"/>
              <a:t>another person to a BSS can make a big </a:t>
            </a:r>
            <a:r>
              <a:rPr lang="en-US" sz="2000" dirty="0" smtClean="0"/>
              <a:t>difference </a:t>
            </a:r>
            <a:r>
              <a:rPr lang="en-US" sz="2000" dirty="0"/>
              <a:t>in interference </a:t>
            </a:r>
            <a:r>
              <a:rPr lang="en-US" sz="2000" dirty="0" smtClean="0"/>
              <a:t>conditions</a:t>
            </a:r>
            <a:r>
              <a:rPr lang="en-US" sz="2000" dirty="0"/>
              <a:t>, because there </a:t>
            </a:r>
            <a:r>
              <a:rPr lang="en-US" sz="2000" dirty="0" smtClean="0"/>
              <a:t>are </a:t>
            </a:r>
            <a:r>
              <a:rPr lang="en-US" sz="2000" dirty="0"/>
              <a:t>only a few to start </a:t>
            </a:r>
            <a:r>
              <a:rPr lang="en-US" sz="2000" dirty="0" smtClean="0"/>
              <a:t>with</a:t>
            </a:r>
          </a:p>
          <a:p>
            <a:pPr lvl="1"/>
            <a:r>
              <a:rPr lang="en-US" sz="2000" dirty="0" err="1"/>
              <a:t>WiFi</a:t>
            </a:r>
            <a:r>
              <a:rPr lang="en-US" sz="2000" dirty="0"/>
              <a:t> has a </a:t>
            </a:r>
            <a:r>
              <a:rPr lang="en-US" sz="2000" b="1" dirty="0">
                <a:solidFill>
                  <a:srgbClr val="0000FF"/>
                </a:solidFill>
              </a:rPr>
              <a:t>much smaller maximum transmit power</a:t>
            </a:r>
            <a:r>
              <a:rPr lang="en-US" sz="2000" dirty="0"/>
              <a:t>: </a:t>
            </a:r>
            <a:r>
              <a:rPr lang="en-US" sz="2000" dirty="0" smtClean="0"/>
              <a:t>since ISM band </a:t>
            </a:r>
            <a:r>
              <a:rPr lang="en-US" sz="2000" dirty="0"/>
              <a:t>is unlicensed, we cannot crank </a:t>
            </a:r>
            <a:r>
              <a:rPr lang="en-US" sz="2000" dirty="0" smtClean="0"/>
              <a:t>power </a:t>
            </a:r>
            <a:r>
              <a:rPr lang="en-US" sz="2000" dirty="0"/>
              <a:t>up too </a:t>
            </a:r>
            <a:r>
              <a:rPr lang="en-US" sz="2000" dirty="0" smtClean="0"/>
              <a:t>hig</a:t>
            </a:r>
            <a:r>
              <a:rPr lang="en-US" sz="2000" dirty="0"/>
              <a:t>h</a:t>
            </a:r>
          </a:p>
          <a:p>
            <a:r>
              <a:rPr lang="en-US" dirty="0"/>
              <a:t>If we can’t use power control, then how </a:t>
            </a:r>
            <a:r>
              <a:rPr lang="en-US" dirty="0" smtClean="0"/>
              <a:t>does </a:t>
            </a:r>
            <a:r>
              <a:rPr lang="en-US" dirty="0" err="1" smtClean="0"/>
              <a:t>WiFi</a:t>
            </a:r>
            <a:r>
              <a:rPr lang="en-US" dirty="0"/>
              <a:t> </a:t>
            </a:r>
            <a:r>
              <a:rPr lang="en-US" dirty="0" smtClean="0"/>
              <a:t>deal </a:t>
            </a:r>
            <a:r>
              <a:rPr lang="en-US" dirty="0"/>
              <a:t>with </a:t>
            </a:r>
            <a:r>
              <a:rPr lang="en-US" b="1" dirty="0"/>
              <a:t>interference</a:t>
            </a:r>
            <a:r>
              <a:rPr lang="en-US" dirty="0"/>
              <a:t>? 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52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“Managing” Interference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96300" cy="4525963"/>
          </a:xfrm>
        </p:spPr>
        <p:txBody>
          <a:bodyPr/>
          <a:lstStyle/>
          <a:p>
            <a:r>
              <a:rPr lang="en-US" dirty="0" err="1" smtClean="0"/>
              <a:t>WiFi</a:t>
            </a:r>
            <a:r>
              <a:rPr lang="en-US" dirty="0" smtClean="0"/>
              <a:t> </a:t>
            </a:r>
            <a:r>
              <a:rPr lang="en-US" dirty="0"/>
              <a:t>tries to </a:t>
            </a:r>
            <a:r>
              <a:rPr lang="en-US" b="1" dirty="0">
                <a:solidFill>
                  <a:srgbClr val="0000FF"/>
                </a:solidFill>
              </a:rPr>
              <a:t>avoid</a:t>
            </a:r>
            <a:r>
              <a:rPr lang="en-US" dirty="0"/>
              <a:t> </a:t>
            </a:r>
            <a:r>
              <a:rPr lang="en-US" dirty="0" smtClean="0"/>
              <a:t>collisions </a:t>
            </a:r>
            <a:r>
              <a:rPr lang="en-US" dirty="0"/>
              <a:t>from happening in the first place </a:t>
            </a:r>
            <a:endParaRPr lang="en-US" dirty="0" smtClean="0"/>
          </a:p>
          <a:p>
            <a:r>
              <a:rPr lang="en-US" b="1" dirty="0" smtClean="0">
                <a:solidFill>
                  <a:srgbClr val="0000FF"/>
                </a:solidFill>
              </a:rPr>
              <a:t>Coordination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is key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TDMA - </a:t>
            </a:r>
            <a:r>
              <a:rPr lang="en-US" dirty="0"/>
              <a:t>each </a:t>
            </a:r>
            <a:r>
              <a:rPr lang="en-US" dirty="0" smtClean="0"/>
              <a:t>device has </a:t>
            </a:r>
            <a:r>
              <a:rPr lang="en-US" dirty="0"/>
              <a:t>its own timeslot for transmitting </a:t>
            </a:r>
          </a:p>
        </p:txBody>
      </p:sp>
      <p:pic>
        <p:nvPicPr>
          <p:cNvPr id="4" name="Picture 4" descr="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2819400"/>
            <a:ext cx="7772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3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“Managing” Interference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33800"/>
          </a:xfrm>
        </p:spPr>
        <p:txBody>
          <a:bodyPr/>
          <a:lstStyle/>
          <a:p>
            <a:r>
              <a:rPr lang="en-US" dirty="0"/>
              <a:t>With </a:t>
            </a:r>
            <a:r>
              <a:rPr lang="en-US" dirty="0" err="1"/>
              <a:t>WiFi</a:t>
            </a:r>
            <a:r>
              <a:rPr lang="en-US" dirty="0"/>
              <a:t>, </a:t>
            </a:r>
            <a:r>
              <a:rPr lang="en-US" b="1" dirty="0"/>
              <a:t>time</a:t>
            </a:r>
            <a:r>
              <a:rPr lang="en-US" dirty="0"/>
              <a:t> is also the dimension of </a:t>
            </a:r>
            <a:r>
              <a:rPr lang="en-US" dirty="0" smtClean="0"/>
              <a:t>interest</a:t>
            </a:r>
          </a:p>
          <a:p>
            <a:r>
              <a:rPr lang="en-US" dirty="0" smtClean="0"/>
              <a:t>Instead </a:t>
            </a:r>
            <a:r>
              <a:rPr lang="en-US" dirty="0"/>
              <a:t>of </a:t>
            </a:r>
            <a:r>
              <a:rPr lang="en-US" dirty="0" smtClean="0"/>
              <a:t>dedicating </a:t>
            </a:r>
            <a:r>
              <a:rPr lang="en-US" dirty="0"/>
              <a:t>timeslots</a:t>
            </a:r>
            <a:r>
              <a:rPr lang="en-US" dirty="0" smtClean="0"/>
              <a:t>, </a:t>
            </a:r>
            <a:r>
              <a:rPr lang="en-US" dirty="0" err="1"/>
              <a:t>WiFi</a:t>
            </a:r>
            <a:r>
              <a:rPr lang="en-US" dirty="0"/>
              <a:t> allows devices to transmit </a:t>
            </a:r>
            <a:r>
              <a:rPr lang="en-US" b="1" dirty="0">
                <a:solidFill>
                  <a:srgbClr val="0000FF"/>
                </a:solidFill>
              </a:rPr>
              <a:t>when they need to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</a:rPr>
              <a:t>as long as </a:t>
            </a:r>
            <a:r>
              <a:rPr lang="en-US" dirty="0" smtClean="0">
                <a:solidFill>
                  <a:srgbClr val="FF0000"/>
                </a:solidFill>
              </a:rPr>
              <a:t>channel </a:t>
            </a:r>
            <a:r>
              <a:rPr lang="en-US" dirty="0">
                <a:solidFill>
                  <a:srgbClr val="FF0000"/>
                </a:solidFill>
              </a:rPr>
              <a:t>appears idle to them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WiFi</a:t>
            </a:r>
            <a:r>
              <a:rPr lang="en-US" dirty="0" smtClean="0"/>
              <a:t> requires devices to </a:t>
            </a:r>
            <a:r>
              <a:rPr lang="en-US" dirty="0"/>
              <a:t>remain </a:t>
            </a:r>
            <a:r>
              <a:rPr lang="en-US" b="1" dirty="0"/>
              <a:t>cognizant</a:t>
            </a:r>
            <a:r>
              <a:rPr lang="en-US" dirty="0"/>
              <a:t> of what others are doing in an </a:t>
            </a:r>
            <a:r>
              <a:rPr lang="en-US" dirty="0" smtClean="0"/>
              <a:t>effort </a:t>
            </a:r>
            <a:r>
              <a:rPr lang="en-US" dirty="0"/>
              <a:t>to prevent collisions 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dirty="0" smtClean="0">
                <a:solidFill>
                  <a:srgbClr val="0000FF"/>
                </a:solidFill>
              </a:rPr>
              <a:t>his </a:t>
            </a:r>
            <a:r>
              <a:rPr lang="en-US" dirty="0">
                <a:solidFill>
                  <a:srgbClr val="0000FF"/>
                </a:solidFill>
              </a:rPr>
              <a:t>is like a driver coming to a stop sign: she has to look both ways to make sure no one is coming before proceeding 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5257800"/>
            <a:ext cx="70054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→ medium access control (MAC)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1" dirty="0"/>
              <a:t>d</a:t>
            </a:r>
            <a:r>
              <a:rPr lang="en-US" sz="2400" b="1" dirty="0" smtClean="0"/>
              <a:t>edicated </a:t>
            </a:r>
            <a:r>
              <a:rPr lang="en-US" sz="2400" b="1" smtClean="0"/>
              <a:t>access (FDMA/TDMA in cellular)</a:t>
            </a:r>
            <a:endParaRPr lang="en-US" sz="2400" b="1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400" b="1" dirty="0"/>
              <a:t>r</a:t>
            </a:r>
            <a:r>
              <a:rPr lang="en-US" sz="2400" b="1" dirty="0" smtClean="0"/>
              <a:t>andom access (</a:t>
            </a:r>
            <a:r>
              <a:rPr lang="en-US" sz="2400" b="1" dirty="0" err="1" smtClean="0"/>
              <a:t>WiFi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1850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(Slotted) ALOHA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298" y="1600200"/>
            <a:ext cx="4419600" cy="4525963"/>
          </a:xfrm>
        </p:spPr>
        <p:txBody>
          <a:bodyPr/>
          <a:lstStyle/>
          <a:p>
            <a:r>
              <a:rPr lang="en-US" dirty="0" smtClean="0"/>
              <a:t>D and E are APs</a:t>
            </a:r>
          </a:p>
          <a:p>
            <a:r>
              <a:rPr lang="en-US" dirty="0"/>
              <a:t>T</a:t>
            </a:r>
            <a:r>
              <a:rPr lang="en-US" dirty="0" smtClean="0"/>
              <a:t>ransmitters </a:t>
            </a:r>
            <a:r>
              <a:rPr lang="en-US" dirty="0"/>
              <a:t>A, B, and </a:t>
            </a:r>
            <a:r>
              <a:rPr lang="en-US" dirty="0" smtClean="0"/>
              <a:t>C </a:t>
            </a:r>
            <a:r>
              <a:rPr lang="en-US" dirty="0"/>
              <a:t>in interfering range of each other </a:t>
            </a:r>
            <a:endParaRPr lang="en-US" dirty="0" smtClean="0"/>
          </a:p>
          <a:p>
            <a:r>
              <a:rPr lang="en-US" dirty="0"/>
              <a:t>At </a:t>
            </a:r>
            <a:r>
              <a:rPr lang="en-US" dirty="0" smtClean="0"/>
              <a:t>beginning </a:t>
            </a:r>
            <a:r>
              <a:rPr lang="en-US" dirty="0"/>
              <a:t>of </a:t>
            </a:r>
            <a:r>
              <a:rPr lang="en-US" dirty="0" smtClean="0"/>
              <a:t>timeslot</a:t>
            </a:r>
            <a:r>
              <a:rPr lang="en-US" dirty="0"/>
              <a:t>, each </a:t>
            </a:r>
            <a:r>
              <a:rPr lang="en-US" dirty="0" smtClean="0"/>
              <a:t>asks: </a:t>
            </a:r>
            <a:r>
              <a:rPr lang="en-US" dirty="0">
                <a:solidFill>
                  <a:srgbClr val="0000FF"/>
                </a:solidFill>
              </a:rPr>
              <a:t>should I send a frame, or not?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potential results</a:t>
            </a:r>
          </a:p>
          <a:p>
            <a:r>
              <a:rPr lang="en-US" dirty="0" smtClean="0"/>
              <a:t>Decision based on </a:t>
            </a:r>
            <a:r>
              <a:rPr lang="en-US" b="1" dirty="0" smtClean="0"/>
              <a:t>transmission probability</a:t>
            </a:r>
          </a:p>
          <a:p>
            <a:pPr lvl="1"/>
            <a:r>
              <a:rPr lang="en-US" dirty="0" smtClean="0"/>
              <a:t>50% - half of the time</a:t>
            </a:r>
          </a:p>
          <a:p>
            <a:pPr lvl="1"/>
            <a:r>
              <a:rPr lang="en-US" dirty="0" smtClean="0"/>
              <a:t>10% - 1 in 10 times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417638"/>
            <a:ext cx="4082903" cy="30014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572000"/>
            <a:ext cx="4521437" cy="207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03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ALOHA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happens when we </a:t>
            </a:r>
            <a:r>
              <a:rPr lang="en-US" dirty="0" smtClean="0"/>
              <a:t>decrease/increase </a:t>
            </a:r>
            <a:r>
              <a:rPr lang="en-US" dirty="0"/>
              <a:t>the </a:t>
            </a:r>
            <a:r>
              <a:rPr lang="en-US" b="1" dirty="0"/>
              <a:t>chance</a:t>
            </a:r>
            <a:r>
              <a:rPr lang="en-US" dirty="0"/>
              <a:t> </a:t>
            </a:r>
            <a:r>
              <a:rPr lang="en-US" dirty="0" smtClean="0"/>
              <a:t>(probability) of </a:t>
            </a:r>
            <a:r>
              <a:rPr lang="en-US" dirty="0"/>
              <a:t>transmission in ALOHA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too low, more wasted (idle) slots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dirty="0" smtClean="0">
                <a:solidFill>
                  <a:srgbClr val="0000FF"/>
                </a:solidFill>
              </a:rPr>
              <a:t>oo high, more collisions</a:t>
            </a:r>
          </a:p>
          <a:p>
            <a:r>
              <a:rPr lang="en-US" dirty="0" smtClean="0"/>
              <a:t>Which </a:t>
            </a:r>
            <a:r>
              <a:rPr lang="en-US" b="1" dirty="0" smtClean="0"/>
              <a:t>chance</a:t>
            </a:r>
            <a:r>
              <a:rPr lang="en-US" dirty="0" smtClean="0"/>
              <a:t> (</a:t>
            </a:r>
            <a:r>
              <a:rPr lang="en-US" dirty="0" err="1" smtClean="0"/>
              <a:t>tx</a:t>
            </a:r>
            <a:r>
              <a:rPr lang="en-US" dirty="0" smtClean="0"/>
              <a:t> probability) will </a:t>
            </a:r>
            <a:r>
              <a:rPr lang="en-US" b="1" dirty="0" smtClean="0"/>
              <a:t>maximize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throughput </a:t>
            </a:r>
            <a:r>
              <a:rPr lang="en-US" dirty="0" smtClean="0"/>
              <a:t>(rate of successful transmission)?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323" y="4648200"/>
            <a:ext cx="5864677" cy="20526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65" y="4135510"/>
            <a:ext cx="3245205" cy="1489404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6156893" y="2017593"/>
            <a:ext cx="1167039" cy="28259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105400" y="2017593"/>
            <a:ext cx="152400" cy="27833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32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“Air”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890" y="1489257"/>
            <a:ext cx="8458200" cy="4525963"/>
          </a:xfrm>
        </p:spPr>
        <p:txBody>
          <a:bodyPr/>
          <a:lstStyle/>
          <a:p>
            <a:r>
              <a:rPr lang="en-US" dirty="0" smtClean="0"/>
              <a:t>By mid-1990, </a:t>
            </a:r>
            <a:r>
              <a:rPr lang="en-US" b="1" dirty="0" smtClean="0">
                <a:solidFill>
                  <a:srgbClr val="0000FF"/>
                </a:solidFill>
              </a:rPr>
              <a:t>2</a:t>
            </a:r>
            <a:r>
              <a:rPr lang="en-US" b="1" baseline="30000" dirty="0" smtClean="0">
                <a:solidFill>
                  <a:srgbClr val="0000FF"/>
                </a:solidFill>
              </a:rPr>
              <a:t>nd</a:t>
            </a:r>
            <a:r>
              <a:rPr lang="en-US" dirty="0" smtClean="0"/>
              <a:t> generation cellular has gained momentum with both </a:t>
            </a:r>
            <a:r>
              <a:rPr lang="en-US" b="1" dirty="0" smtClean="0"/>
              <a:t>TDMA</a:t>
            </a:r>
            <a:r>
              <a:rPr lang="en-US" dirty="0" smtClean="0"/>
              <a:t> and </a:t>
            </a:r>
            <a:r>
              <a:rPr lang="en-US" b="1" dirty="0" smtClean="0"/>
              <a:t>CDMA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Can we </a:t>
            </a:r>
            <a:r>
              <a:rPr lang="en-US" b="1" dirty="0" smtClean="0">
                <a:solidFill>
                  <a:srgbClr val="0000FF"/>
                </a:solidFill>
              </a:rPr>
              <a:t>access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/>
              <a:t>air</a:t>
            </a:r>
            <a:r>
              <a:rPr lang="en-US" dirty="0" smtClean="0"/>
              <a:t> via a fundamentally different way?</a:t>
            </a:r>
          </a:p>
          <a:p>
            <a:r>
              <a:rPr lang="en-US" dirty="0" smtClean="0"/>
              <a:t>Medium Access Control (MAC) schemes/protocols</a:t>
            </a:r>
          </a:p>
        </p:txBody>
      </p:sp>
      <p:pic>
        <p:nvPicPr>
          <p:cNvPr id="1028" name="Picture 4" descr="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8991981" cy="299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176437" y="56458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38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Throughput of (Slotted) ALOHA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possible outcomes at each slot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uccessful transmission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ollision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 transmission</a:t>
            </a:r>
          </a:p>
          <a:p>
            <a:r>
              <a:rPr lang="en-US" b="1" dirty="0" smtClean="0"/>
              <a:t>Throughput</a:t>
            </a:r>
            <a:r>
              <a:rPr lang="en-US" dirty="0" smtClean="0"/>
              <a:t> is determined by successful transmission</a:t>
            </a:r>
          </a:p>
          <a:p>
            <a:r>
              <a:rPr lang="en-US" dirty="0" smtClean="0"/>
              <a:t>What constitute a successful transmission?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omeone transmits</a:t>
            </a:r>
          </a:p>
          <a:p>
            <a:pPr lvl="1"/>
            <a:r>
              <a:rPr lang="en-US" dirty="0" smtClean="0"/>
              <a:t>rest of the stations do not transmit</a:t>
            </a:r>
            <a:endParaRPr lang="en-US" dirty="0"/>
          </a:p>
          <a:p>
            <a:r>
              <a:rPr lang="en-US" dirty="0" smtClean="0"/>
              <a:t>For </a:t>
            </a:r>
            <a:r>
              <a:rPr lang="en-US" i="1" dirty="0" smtClean="0"/>
              <a:t>N</a:t>
            </a:r>
            <a:r>
              <a:rPr lang="en-US" dirty="0" smtClean="0"/>
              <a:t> stations, probability of </a:t>
            </a:r>
            <a:r>
              <a:rPr lang="en-US" dirty="0" err="1" smtClean="0"/>
              <a:t>tx</a:t>
            </a:r>
            <a:r>
              <a:rPr lang="en-US" dirty="0" smtClean="0"/>
              <a:t> = </a:t>
            </a:r>
            <a:r>
              <a:rPr lang="en-US" i="1" dirty="0" smtClean="0"/>
              <a:t>p</a:t>
            </a:r>
          </a:p>
          <a:p>
            <a:pPr lvl="1"/>
            <a:r>
              <a:rPr lang="en-US" b="1" dirty="0"/>
              <a:t>per-station </a:t>
            </a:r>
            <a:r>
              <a:rPr lang="en-US" dirty="0" smtClean="0"/>
              <a:t>throughput = probability of one station has successful </a:t>
            </a:r>
            <a:r>
              <a:rPr lang="en-US" dirty="0" err="1" smtClean="0"/>
              <a:t>tx</a:t>
            </a:r>
            <a:r>
              <a:rPr lang="en-US" dirty="0" smtClean="0"/>
              <a:t> =</a:t>
            </a:r>
            <a:r>
              <a:rPr lang="en-US" i="1" dirty="0" smtClean="0"/>
              <a:t> p(1-p)</a:t>
            </a:r>
            <a:r>
              <a:rPr lang="en-US" i="1" baseline="30000" dirty="0" smtClean="0"/>
              <a:t>N-1</a:t>
            </a:r>
          </a:p>
          <a:p>
            <a:pPr lvl="1"/>
            <a:r>
              <a:rPr lang="en-US" b="1" dirty="0" smtClean="0"/>
              <a:t>total</a:t>
            </a:r>
            <a:r>
              <a:rPr lang="en-US" dirty="0" smtClean="0"/>
              <a:t> throughput = </a:t>
            </a:r>
            <a:r>
              <a:rPr lang="en-US" b="1" i="1" dirty="0" smtClean="0">
                <a:solidFill>
                  <a:srgbClr val="0000FF"/>
                </a:solidFill>
              </a:rPr>
              <a:t>N</a:t>
            </a:r>
            <a:r>
              <a:rPr lang="en-US" i="1" dirty="0"/>
              <a:t>p(1-p)</a:t>
            </a:r>
            <a:r>
              <a:rPr lang="en-US" i="1" baseline="30000" dirty="0"/>
              <a:t>N-1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676400"/>
            <a:ext cx="3245205" cy="148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6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Throughput of (Slotted) ALOHA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616" y="1647336"/>
            <a:ext cx="8229600" cy="4525963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b="1" dirty="0" smtClean="0"/>
              <a:t>Total</a:t>
            </a:r>
            <a:r>
              <a:rPr lang="en-US" dirty="0" smtClean="0"/>
              <a:t> </a:t>
            </a:r>
            <a:r>
              <a:rPr lang="en-US" dirty="0"/>
              <a:t>throughput </a:t>
            </a:r>
            <a:r>
              <a:rPr lang="en-US" dirty="0" smtClean="0"/>
              <a:t>= </a:t>
            </a:r>
            <a:r>
              <a:rPr lang="en-US" i="1" dirty="0"/>
              <a:t>E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) </a:t>
            </a:r>
            <a:r>
              <a:rPr lang="en-US" dirty="0" smtClean="0"/>
              <a:t>= </a:t>
            </a:r>
            <a:r>
              <a:rPr lang="en-US" b="1" i="1" dirty="0" smtClean="0">
                <a:solidFill>
                  <a:srgbClr val="0000FF"/>
                </a:solidFill>
              </a:rPr>
              <a:t>N</a:t>
            </a:r>
            <a:r>
              <a:rPr lang="en-US" i="1" dirty="0" smtClean="0"/>
              <a:t>p(1-p)</a:t>
            </a:r>
            <a:r>
              <a:rPr lang="en-US" i="1" baseline="30000" dirty="0" smtClean="0"/>
              <a:t>N-1</a:t>
            </a:r>
            <a:endParaRPr lang="en-US" i="1" dirty="0" smtClean="0"/>
          </a:p>
          <a:p>
            <a:pPr marL="342900" lvl="1" indent="-342900">
              <a:buFontTx/>
              <a:buChar char="•"/>
            </a:pPr>
            <a:r>
              <a:rPr lang="en-US" dirty="0" smtClean="0"/>
              <a:t>Find </a:t>
            </a:r>
            <a:r>
              <a:rPr lang="en-US" i="1" dirty="0" smtClean="0"/>
              <a:t>p</a:t>
            </a:r>
            <a:r>
              <a:rPr lang="en-US" dirty="0" smtClean="0"/>
              <a:t>* that maximizes </a:t>
            </a:r>
            <a:r>
              <a:rPr lang="en-US" i="1" dirty="0" smtClean="0"/>
              <a:t>E</a:t>
            </a:r>
            <a:r>
              <a:rPr lang="en-US" dirty="0" smtClean="0"/>
              <a:t>(</a:t>
            </a:r>
            <a:r>
              <a:rPr lang="en-US" i="1" dirty="0" smtClean="0"/>
              <a:t>p</a:t>
            </a:r>
            <a:r>
              <a:rPr lang="en-US" dirty="0" smtClean="0"/>
              <a:t>) </a:t>
            </a:r>
            <a:r>
              <a:rPr lang="en-US" b="1" dirty="0" smtClean="0"/>
              <a:t>→</a:t>
            </a:r>
            <a:r>
              <a:rPr lang="en-US" dirty="0" smtClean="0"/>
              <a:t> </a:t>
            </a:r>
            <a:r>
              <a:rPr lang="en-US" i="1" dirty="0" smtClean="0"/>
              <a:t>p</a:t>
            </a:r>
            <a:r>
              <a:rPr lang="en-US" dirty="0" smtClean="0"/>
              <a:t>* = 1/</a:t>
            </a:r>
            <a:r>
              <a:rPr lang="en-US" i="1" dirty="0" smtClean="0"/>
              <a:t>N</a:t>
            </a:r>
            <a:endParaRPr lang="en-US" i="1" dirty="0"/>
          </a:p>
          <a:p>
            <a:pPr marL="342900" lvl="1" indent="-342900">
              <a:buFontTx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57400" y="5189314"/>
            <a:ext cx="1212111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-15240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7183" y="5608587"/>
            <a:ext cx="4056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Maximum throughput when </a:t>
            </a:r>
            <a:r>
              <a:rPr lang="en-US" sz="2400" b="1" i="1" dirty="0" smtClean="0">
                <a:solidFill>
                  <a:srgbClr val="0000FF"/>
                </a:solidFill>
              </a:rPr>
              <a:t>N </a:t>
            </a:r>
            <a:r>
              <a:rPr lang="en-US" sz="2400" b="1" dirty="0" smtClean="0">
                <a:solidFill>
                  <a:srgbClr val="0000FF"/>
                </a:solidFill>
              </a:rPr>
              <a:t>→∞ = 1/</a:t>
            </a:r>
            <a:r>
              <a:rPr lang="en-US" sz="2400" b="1" i="1" dirty="0" smtClean="0">
                <a:solidFill>
                  <a:srgbClr val="0000FF"/>
                </a:solidFill>
              </a:rPr>
              <a:t>e </a:t>
            </a:r>
            <a:r>
              <a:rPr lang="en-US" sz="2400" b="1" dirty="0" smtClean="0">
                <a:solidFill>
                  <a:srgbClr val="0000FF"/>
                </a:solidFill>
              </a:rPr>
              <a:t>= 0.37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1220" y="-11906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498457"/>
              </p:ext>
            </p:extLst>
          </p:nvPr>
        </p:nvGraphicFramePr>
        <p:xfrm>
          <a:off x="150430" y="3570302"/>
          <a:ext cx="1906970" cy="651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" r:id="rId3" imgW="1091726" imgH="393529" progId="Equation.3">
                  <p:embed/>
                </p:oleObj>
              </mc:Choice>
              <mc:Fallback>
                <p:oleObj r:id="rId3" imgW="1091726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430" y="3570302"/>
                        <a:ext cx="1906970" cy="6511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42448"/>
              </p:ext>
            </p:extLst>
          </p:nvPr>
        </p:nvGraphicFramePr>
        <p:xfrm>
          <a:off x="150430" y="4431237"/>
          <a:ext cx="1715345" cy="671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" r:id="rId5" imgW="965200" imgH="393700" progId="Equation.3">
                  <p:embed/>
                </p:oleObj>
              </mc:Choice>
              <mc:Fallback>
                <p:oleObj r:id="rId5" imgW="965200" imgH="3937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430" y="4431237"/>
                        <a:ext cx="1715345" cy="6716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1299" y="3352800"/>
            <a:ext cx="4614374" cy="3470476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474370"/>
              </p:ext>
            </p:extLst>
          </p:nvPr>
        </p:nvGraphicFramePr>
        <p:xfrm>
          <a:off x="162616" y="2444325"/>
          <a:ext cx="4835522" cy="1241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" r:id="rId8" imgW="3086100" imgH="787400" progId="Equation.3">
                  <p:embed/>
                </p:oleObj>
              </mc:Choice>
              <mc:Fallback>
                <p:oleObj r:id="rId8" imgW="3086100" imgH="787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616" y="2444325"/>
                        <a:ext cx="4835522" cy="12412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500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Could ALOHA Be Improved?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14600"/>
          </a:xfrm>
        </p:spPr>
        <p:txBody>
          <a:bodyPr/>
          <a:lstStyle/>
          <a:p>
            <a:r>
              <a:rPr lang="en-US" dirty="0" smtClean="0"/>
              <a:t>Fundamental feature of ALOHA?</a:t>
            </a:r>
          </a:p>
          <a:p>
            <a:pPr lvl="1"/>
            <a:r>
              <a:rPr lang="en-US" dirty="0" smtClean="0"/>
              <a:t>transmit at will (or with certain probability); </a:t>
            </a:r>
            <a:r>
              <a:rPr lang="en-US" dirty="0"/>
              <a:t>make no attempt to </a:t>
            </a:r>
            <a:r>
              <a:rPr lang="en-US" dirty="0" smtClean="0"/>
              <a:t>“coordinate” transmissions with other </a:t>
            </a:r>
            <a:r>
              <a:rPr lang="en-US" dirty="0"/>
              <a:t>stations 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not paying attention to </a:t>
            </a:r>
            <a:r>
              <a:rPr lang="en-US" dirty="0" smtClean="0"/>
              <a:t>other (on-going) transmissions</a:t>
            </a:r>
          </a:p>
          <a:p>
            <a:pPr lvl="1"/>
            <a:r>
              <a:rPr lang="en-US" dirty="0" smtClean="0"/>
              <a:t>“</a:t>
            </a:r>
            <a:r>
              <a:rPr lang="en-US" b="1" dirty="0" smtClean="0"/>
              <a:t>coin toss</a:t>
            </a:r>
            <a:r>
              <a:rPr lang="en-US" dirty="0" smtClean="0"/>
              <a:t>” leads to wasted slot when telling not to send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hat happens when someone else is transmitting?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495800"/>
            <a:ext cx="7962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Fundamental problem </a:t>
            </a:r>
            <a:r>
              <a:rPr lang="en-US" sz="2400" smtClean="0"/>
              <a:t>of ALOHA: purely </a:t>
            </a:r>
            <a:r>
              <a:rPr lang="en-US" sz="2400" dirty="0"/>
              <a:t>random, and does </a:t>
            </a:r>
            <a:r>
              <a:rPr lang="en-US" sz="2400" b="1" dirty="0">
                <a:solidFill>
                  <a:srgbClr val="0000FF"/>
                </a:solidFill>
              </a:rPr>
              <a:t>no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b="1" dirty="0">
                <a:solidFill>
                  <a:srgbClr val="0000FF"/>
                </a:solidFill>
              </a:rPr>
              <a:t>sensing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10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Carrier Sensing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305800" cy="2819399"/>
          </a:xfrm>
        </p:spPr>
        <p:txBody>
          <a:bodyPr/>
          <a:lstStyle/>
          <a:p>
            <a:r>
              <a:rPr lang="en-US" dirty="0" smtClean="0"/>
              <a:t>ALOHA is </a:t>
            </a:r>
            <a:r>
              <a:rPr lang="en-US" b="1" dirty="0" smtClean="0"/>
              <a:t>purely random </a:t>
            </a:r>
            <a:r>
              <a:rPr lang="en-US" dirty="0" smtClean="0"/>
              <a:t>and makes </a:t>
            </a:r>
            <a:r>
              <a:rPr lang="en-US" b="1" dirty="0"/>
              <a:t>no</a:t>
            </a:r>
            <a:r>
              <a:rPr lang="en-US" dirty="0"/>
              <a:t> attempt </a:t>
            </a:r>
            <a:r>
              <a:rPr lang="en-US" dirty="0" smtClean="0"/>
              <a:t>to “coordinate” transmissions </a:t>
            </a:r>
            <a:r>
              <a:rPr lang="en-US" dirty="0"/>
              <a:t>of </a:t>
            </a:r>
            <a:r>
              <a:rPr lang="en-US" dirty="0" smtClean="0"/>
              <a:t>stations </a:t>
            </a:r>
          </a:p>
          <a:p>
            <a:pPr lvl="1"/>
            <a:r>
              <a:rPr lang="en-US" dirty="0" smtClean="0"/>
              <a:t>does </a:t>
            </a:r>
            <a:r>
              <a:rPr lang="en-US" b="1" dirty="0" smtClean="0"/>
              <a:t>no</a:t>
            </a:r>
            <a:r>
              <a:rPr lang="en-US" dirty="0" smtClean="0"/>
              <a:t> sensing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m</a:t>
            </a:r>
            <a:r>
              <a:rPr lang="en-US" dirty="0" smtClean="0">
                <a:solidFill>
                  <a:srgbClr val="0000FF"/>
                </a:solidFill>
              </a:rPr>
              <a:t>ay not send in an free slot </a:t>
            </a:r>
            <a:r>
              <a:rPr lang="en-US" b="1" dirty="0" smtClean="0">
                <a:solidFill>
                  <a:srgbClr val="0000FF"/>
                </a:solidFill>
              </a:rPr>
              <a:t>→ wasted opportunity</a:t>
            </a:r>
          </a:p>
          <a:p>
            <a:r>
              <a:rPr lang="en-US" dirty="0" smtClean="0"/>
              <a:t>Stop sign analogy</a:t>
            </a:r>
          </a:p>
          <a:p>
            <a:pPr lvl="1"/>
            <a:r>
              <a:rPr lang="en-US" dirty="0" smtClean="0"/>
              <a:t>blindfolding your </a:t>
            </a:r>
            <a:r>
              <a:rPr lang="en-US" dirty="0"/>
              <a:t>eyes, and </a:t>
            </a:r>
            <a:r>
              <a:rPr lang="en-US" dirty="0" smtClean="0"/>
              <a:t>randomly </a:t>
            </a:r>
            <a:r>
              <a:rPr lang="en-US" dirty="0"/>
              <a:t>choosing when to go without looking to see if any cars were </a:t>
            </a:r>
            <a:r>
              <a:rPr lang="en-US" dirty="0" smtClean="0"/>
              <a:t>coming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3478" y="4355298"/>
            <a:ext cx="2643846" cy="24969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4602163"/>
            <a:ext cx="624952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b="1" dirty="0">
                <a:solidFill>
                  <a:srgbClr val="0000FF"/>
                </a:solidFill>
              </a:rPr>
              <a:t>Carrier sensing</a:t>
            </a:r>
            <a:r>
              <a:rPr lang="en-US" sz="2400" dirty="0"/>
              <a:t>: before transmitting any frame, regularly </a:t>
            </a:r>
            <a:r>
              <a:rPr lang="en-US" sz="2400" b="1" dirty="0"/>
              <a:t>listen</a:t>
            </a:r>
            <a:r>
              <a:rPr lang="en-US" sz="2400" dirty="0"/>
              <a:t> to the air </a:t>
            </a:r>
            <a:endParaRPr lang="en-US" sz="24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A </a:t>
            </a:r>
            <a:r>
              <a:rPr lang="en-US" sz="2400" dirty="0"/>
              <a:t>and C can hear </a:t>
            </a:r>
            <a:r>
              <a:rPr lang="en-US" sz="2400" dirty="0" smtClean="0"/>
              <a:t>the </a:t>
            </a:r>
            <a:r>
              <a:rPr lang="en-US" sz="2400" dirty="0"/>
              <a:t>channel is currently occupied, and will </a:t>
            </a:r>
            <a:r>
              <a:rPr lang="en-US" sz="2400" b="1" dirty="0"/>
              <a:t>refrain</a:t>
            </a:r>
            <a:r>
              <a:rPr lang="en-US" sz="2400" dirty="0"/>
              <a:t> </a:t>
            </a:r>
            <a:r>
              <a:rPr lang="en-US" sz="2400" b="1" dirty="0"/>
              <a:t>from</a:t>
            </a:r>
            <a:r>
              <a:rPr lang="en-US" sz="2400" dirty="0"/>
              <a:t> sending anything until B is finished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3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47800"/>
          </a:xfrm>
        </p:spPr>
        <p:txBody>
          <a:bodyPr/>
          <a:lstStyle/>
          <a:p>
            <a:r>
              <a:rPr lang="en-US" dirty="0" smtClean="0"/>
              <a:t>Once </a:t>
            </a:r>
            <a:r>
              <a:rPr lang="en-US" dirty="0"/>
              <a:t>a station gets a </a:t>
            </a:r>
            <a:r>
              <a:rPr lang="en-US" dirty="0" smtClean="0"/>
              <a:t>glimpse </a:t>
            </a:r>
            <a:r>
              <a:rPr lang="en-US" dirty="0"/>
              <a:t>of a quiet </a:t>
            </a:r>
            <a:r>
              <a:rPr lang="en-US" dirty="0" smtClean="0"/>
              <a:t>channel, is it allowed to begin sending immediately?</a:t>
            </a:r>
          </a:p>
          <a:p>
            <a:r>
              <a:rPr lang="en-US" dirty="0" smtClean="0"/>
              <a:t>No – observe a </a:t>
            </a:r>
            <a:r>
              <a:rPr lang="en-US" b="1" dirty="0" smtClean="0">
                <a:solidFill>
                  <a:srgbClr val="0000FF"/>
                </a:solidFill>
              </a:rPr>
              <a:t>wait-and-listen</a:t>
            </a:r>
            <a:r>
              <a:rPr lang="en-US" dirty="0" smtClean="0"/>
              <a:t> period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3536990"/>
            <a:ext cx="4764198" cy="2393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8442" y="3103602"/>
            <a:ext cx="416495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200" dirty="0"/>
              <a:t>I</a:t>
            </a:r>
            <a:r>
              <a:rPr lang="en-US" sz="2200" dirty="0" smtClean="0"/>
              <a:t>f </a:t>
            </a:r>
            <a:r>
              <a:rPr lang="en-US" sz="2200" dirty="0"/>
              <a:t>a station senses </a:t>
            </a:r>
            <a:r>
              <a:rPr lang="en-US" sz="2200" dirty="0" smtClean="0"/>
              <a:t>channel </a:t>
            </a:r>
            <a:r>
              <a:rPr lang="en-US" sz="2200" dirty="0"/>
              <a:t>is busy at any time during </a:t>
            </a:r>
            <a:r>
              <a:rPr lang="en-US" sz="2200" dirty="0" smtClean="0"/>
              <a:t>wait-and-listen </a:t>
            </a:r>
            <a:r>
              <a:rPr lang="en-US" sz="2200" dirty="0"/>
              <a:t>period, </a:t>
            </a:r>
            <a:r>
              <a:rPr lang="en-US" sz="2200" dirty="0" smtClean="0"/>
              <a:t>it </a:t>
            </a:r>
            <a:r>
              <a:rPr lang="en-US" sz="2200" dirty="0"/>
              <a:t>will stay </a:t>
            </a:r>
            <a:r>
              <a:rPr lang="en-US" sz="2200" dirty="0" smtClean="0"/>
              <a:t>silent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/>
              <a:t>Once a station makes it to the </a:t>
            </a:r>
            <a:r>
              <a:rPr lang="en-US" sz="2200" b="1" dirty="0"/>
              <a:t>end</a:t>
            </a:r>
            <a:r>
              <a:rPr lang="en-US" sz="2200" dirty="0"/>
              <a:t> </a:t>
            </a:r>
            <a:r>
              <a:rPr lang="en-US" sz="2200" dirty="0" smtClean="0"/>
              <a:t>of </a:t>
            </a:r>
            <a:r>
              <a:rPr lang="en-US" sz="2200" dirty="0"/>
              <a:t>wait-and-listen period </a:t>
            </a:r>
            <a:r>
              <a:rPr lang="en-US" sz="2200" dirty="0" smtClean="0"/>
              <a:t>without </a:t>
            </a:r>
            <a:r>
              <a:rPr lang="en-US" sz="2200" dirty="0"/>
              <a:t>hearing anything else, it can assume </a:t>
            </a:r>
            <a:r>
              <a:rPr lang="en-US" sz="2200" dirty="0" smtClean="0"/>
              <a:t>channel </a:t>
            </a:r>
            <a:r>
              <a:rPr lang="en-US" sz="2200" dirty="0"/>
              <a:t>is idle and start sending </a:t>
            </a:r>
            <a:r>
              <a:rPr lang="en-US" sz="2200" dirty="0" smtClean="0"/>
              <a:t> 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40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you know whether data is properly received?</a:t>
            </a:r>
          </a:p>
          <a:p>
            <a:r>
              <a:rPr lang="en-US" dirty="0" smtClean="0"/>
              <a:t>Via feedback – ACK</a:t>
            </a:r>
          </a:p>
          <a:p>
            <a:r>
              <a:rPr lang="en-US" dirty="0"/>
              <a:t>T</a:t>
            </a:r>
            <a:r>
              <a:rPr lang="en-US" dirty="0" smtClean="0"/>
              <a:t>here is also a </a:t>
            </a:r>
            <a:r>
              <a:rPr lang="en-US" b="1" dirty="0" smtClean="0"/>
              <a:t>wait-and-listen</a:t>
            </a:r>
            <a:r>
              <a:rPr lang="en-US" dirty="0" smtClean="0"/>
              <a:t> period before ACK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3276600"/>
            <a:ext cx="5332730" cy="334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3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Patience is a Virtue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 when collision occurs?</a:t>
            </a:r>
          </a:p>
          <a:p>
            <a:r>
              <a:rPr lang="en-US" b="1" dirty="0" smtClean="0"/>
              <a:t>Back off</a:t>
            </a:r>
            <a:r>
              <a:rPr lang="en-US" dirty="0" smtClean="0"/>
              <a:t> to later time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etermined by </a:t>
            </a:r>
            <a:r>
              <a:rPr lang="en-US" b="1" dirty="0" smtClean="0">
                <a:solidFill>
                  <a:srgbClr val="0000FF"/>
                </a:solidFill>
              </a:rPr>
              <a:t>contention window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r</a:t>
            </a:r>
            <a:r>
              <a:rPr lang="en-US" b="1" dirty="0" smtClean="0">
                <a:solidFill>
                  <a:srgbClr val="0000FF"/>
                </a:solidFill>
              </a:rPr>
              <a:t>andom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value</a:t>
            </a:r>
            <a:r>
              <a:rPr lang="en-US" b="1" dirty="0" smtClean="0"/>
              <a:t> </a:t>
            </a:r>
            <a:r>
              <a:rPr lang="en-US" dirty="0" smtClean="0"/>
              <a:t>within contention window</a:t>
            </a:r>
          </a:p>
          <a:p>
            <a:pPr lvl="2"/>
            <a:r>
              <a:rPr lang="en-US" dirty="0"/>
              <a:t>h</a:t>
            </a:r>
            <a:r>
              <a:rPr lang="en-US" dirty="0" smtClean="0"/>
              <a:t>ow many time slots to wait before </a:t>
            </a:r>
            <a:r>
              <a:rPr lang="en-US" dirty="0" err="1" smtClean="0"/>
              <a:t>retx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3752850"/>
            <a:ext cx="5769853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61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Exponential </a:t>
            </a:r>
            <a:r>
              <a:rPr lang="en-US" dirty="0" err="1" smtClean="0"/>
              <a:t>Backoff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Contention window size </a:t>
            </a:r>
            <a:r>
              <a:rPr lang="en-US" b="1" dirty="0" smtClean="0"/>
              <a:t>doubles </a:t>
            </a:r>
            <a:r>
              <a:rPr lang="en-US" dirty="0" smtClean="0"/>
              <a:t>for each collision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514600"/>
            <a:ext cx="5669643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2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“Speed” Can You Get?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67200"/>
          </a:xfrm>
        </p:spPr>
        <p:txBody>
          <a:bodyPr/>
          <a:lstStyle/>
          <a:p>
            <a:r>
              <a:rPr lang="en-US" dirty="0" smtClean="0"/>
              <a:t>Speed = transmission rate (bandwidth)</a:t>
            </a:r>
          </a:p>
          <a:p>
            <a:r>
              <a:rPr lang="en-US" dirty="0" smtClean="0"/>
              <a:t>Different versions </a:t>
            </a:r>
            <a:r>
              <a:rPr lang="en-US" dirty="0"/>
              <a:t>of </a:t>
            </a:r>
            <a:r>
              <a:rPr lang="en-US" dirty="0" err="1"/>
              <a:t>WiFi</a:t>
            </a:r>
            <a:r>
              <a:rPr lang="en-US" dirty="0"/>
              <a:t> </a:t>
            </a:r>
            <a:r>
              <a:rPr lang="en-US" dirty="0" smtClean="0"/>
              <a:t>have different </a:t>
            </a:r>
            <a:r>
              <a:rPr lang="en-US" b="1" dirty="0" smtClean="0">
                <a:solidFill>
                  <a:srgbClr val="0000FF"/>
                </a:solidFill>
              </a:rPr>
              <a:t>maximum</a:t>
            </a:r>
            <a:r>
              <a:rPr lang="en-US" b="1" dirty="0" smtClean="0"/>
              <a:t> </a:t>
            </a:r>
            <a:r>
              <a:rPr lang="en-US" b="1" dirty="0"/>
              <a:t>transmission rate </a:t>
            </a:r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dirty="0"/>
              <a:t>C</a:t>
            </a:r>
            <a:r>
              <a:rPr lang="en-US" dirty="0" smtClean="0"/>
              <a:t>hannel </a:t>
            </a:r>
            <a:r>
              <a:rPr lang="en-US" dirty="0"/>
              <a:t>condition fluctuates </a:t>
            </a:r>
            <a:r>
              <a:rPr lang="en-US" dirty="0" smtClean="0"/>
              <a:t>(due to, e.g., interference, etc.) </a:t>
            </a:r>
          </a:p>
          <a:p>
            <a:r>
              <a:rPr lang="en-US" dirty="0"/>
              <a:t>AP will tell </a:t>
            </a:r>
            <a:r>
              <a:rPr lang="en-US" dirty="0" smtClean="0"/>
              <a:t>devices to </a:t>
            </a:r>
            <a:r>
              <a:rPr lang="en-US" b="1" dirty="0" smtClean="0"/>
              <a:t>back off </a:t>
            </a:r>
            <a:r>
              <a:rPr lang="en-US" dirty="0" smtClean="0"/>
              <a:t>to </a:t>
            </a:r>
            <a:r>
              <a:rPr lang="en-US" dirty="0"/>
              <a:t>lower rate if </a:t>
            </a:r>
            <a:r>
              <a:rPr lang="en-US" dirty="0" smtClean="0"/>
              <a:t>too </a:t>
            </a:r>
            <a:r>
              <a:rPr lang="en-US" dirty="0"/>
              <a:t>much interference to handle </a:t>
            </a:r>
            <a:r>
              <a:rPr lang="en-US" dirty="0" smtClean="0"/>
              <a:t>current rate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b="1" dirty="0"/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389699" y="2514600"/>
            <a:ext cx="4853381" cy="2514311"/>
            <a:chOff x="4389699" y="2514600"/>
            <a:chExt cx="4853381" cy="2514311"/>
          </a:xfrm>
        </p:grpSpPr>
        <p:grpSp>
          <p:nvGrpSpPr>
            <p:cNvPr id="4" name="Group 3"/>
            <p:cNvGrpSpPr/>
            <p:nvPr/>
          </p:nvGrpSpPr>
          <p:grpSpPr>
            <a:xfrm>
              <a:off x="4389699" y="2514600"/>
              <a:ext cx="4754301" cy="2514311"/>
              <a:chOff x="2278636" y="1319183"/>
              <a:chExt cx="6408164" cy="3648825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278636" y="1319183"/>
                <a:ext cx="6408164" cy="3230562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2819400" y="4476691"/>
                <a:ext cx="4790558" cy="491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0000FF"/>
                    </a:solidFill>
                    <a:latin typeface="+mj-lt"/>
                  </a:rPr>
                  <a:t>a</a:t>
                </a:r>
                <a:r>
                  <a:rPr lang="en-US" sz="1600" b="1" dirty="0" smtClean="0">
                    <a:solidFill>
                      <a:srgbClr val="0000FF"/>
                    </a:solidFill>
                    <a:latin typeface="+mj-lt"/>
                  </a:rPr>
                  <a:t>x</a:t>
                </a:r>
                <a:r>
                  <a:rPr lang="en-US" sz="1600" b="1" dirty="0" smtClean="0">
                    <a:solidFill>
                      <a:srgbClr val="0000FF"/>
                    </a:solidFill>
                  </a:rPr>
                  <a:t>     2019    2.4 &amp; 5         4x</a:t>
                </a:r>
                <a:endParaRPr lang="en-US" sz="1600" b="1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8345077" y="4384132"/>
              <a:ext cx="8980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(1.3 </a:t>
              </a:r>
              <a:r>
                <a:rPr lang="en-US" sz="1200" dirty="0" err="1" smtClean="0"/>
                <a:t>Gbps</a:t>
              </a:r>
              <a:r>
                <a:rPr lang="en-US" sz="1200" dirty="0" smtClean="0"/>
                <a:t>)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3746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Sensing vs. Interference Ranges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00200"/>
          </a:xfrm>
        </p:spPr>
        <p:txBody>
          <a:bodyPr/>
          <a:lstStyle/>
          <a:p>
            <a:r>
              <a:rPr lang="en-US" dirty="0" smtClean="0"/>
              <a:t>Sensing range </a:t>
            </a:r>
            <a:r>
              <a:rPr lang="en-US" b="1" dirty="0" smtClean="0"/>
              <a:t>≠ </a:t>
            </a:r>
            <a:r>
              <a:rPr lang="en-US" dirty="0" smtClean="0"/>
              <a:t>interference range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ransmissions from A and C collide at B, but they cannot sense each other</a:t>
            </a:r>
          </a:p>
          <a:p>
            <a:r>
              <a:rPr lang="en-US" b="1" dirty="0" smtClean="0"/>
              <a:t>Hidden node problem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2819400"/>
            <a:ext cx="4787514" cy="24685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91200" y="3352800"/>
            <a:ext cx="304800" cy="2286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934200" y="4343400"/>
            <a:ext cx="304800" cy="2286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52400" y="3444081"/>
            <a:ext cx="3962400" cy="1600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b="1" kern="0" dirty="0" smtClean="0"/>
              <a:t>RTS (Request to Send)</a:t>
            </a:r>
          </a:p>
          <a:p>
            <a:r>
              <a:rPr lang="en-US" b="1" kern="0" dirty="0" smtClean="0"/>
              <a:t>CTS (Clear to Send)</a:t>
            </a:r>
            <a:endParaRPr lang="en-US" kern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4648200"/>
            <a:ext cx="5177403" cy="2121297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5029200" y="5461277"/>
            <a:ext cx="838200" cy="0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02036" y="5276611"/>
            <a:ext cx="3092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ensing/transmission range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60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“Transportation” Analogy</a:t>
            </a:r>
            <a:endParaRPr lang="en-US" dirty="0"/>
          </a:p>
        </p:txBody>
      </p:sp>
      <p:pic>
        <p:nvPicPr>
          <p:cNvPr id="2052" name="Picture 4" descr="mage result for image of inters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46" y="1205125"/>
            <a:ext cx="4133145" cy="276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age result for image of inters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75762"/>
            <a:ext cx="32766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age result for image of intersection with traffic ligh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569" y="4350787"/>
            <a:ext cx="3200400" cy="250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97859" y="3950677"/>
            <a:ext cx="1386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Stop Sign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221193" y="3966066"/>
            <a:ext cx="1944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Traffic Lights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2499702"/>
            <a:ext cx="434263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How to </a:t>
            </a:r>
            <a:r>
              <a:rPr lang="en-US" sz="2800" b="1" dirty="0" smtClean="0"/>
              <a:t>regulate </a:t>
            </a:r>
            <a:r>
              <a:rPr lang="en-US" sz="2800" b="1" dirty="0"/>
              <a:t>traffic at </a:t>
            </a:r>
            <a:r>
              <a:rPr lang="en-US" sz="2800" b="1" dirty="0" smtClean="0"/>
              <a:t>intersection</a:t>
            </a:r>
            <a:r>
              <a:rPr lang="en-US" sz="2800" b="1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7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WiFi</a:t>
            </a:r>
            <a:r>
              <a:rPr lang="en-US" dirty="0" smtClean="0"/>
              <a:t> DCF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600200"/>
            <a:ext cx="5029200" cy="4525963"/>
          </a:xfrm>
        </p:spPr>
        <p:txBody>
          <a:bodyPr/>
          <a:lstStyle/>
          <a:p>
            <a:r>
              <a:rPr lang="en-US" dirty="0" smtClean="0"/>
              <a:t>Distributed Coordination Function (</a:t>
            </a:r>
            <a:r>
              <a:rPr lang="en-US" dirty="0" smtClean="0">
                <a:hlinkClick r:id="rId2"/>
              </a:rPr>
              <a:t>DCF</a:t>
            </a:r>
            <a:r>
              <a:rPr lang="en-US" dirty="0" smtClean="0"/>
              <a:t>)</a:t>
            </a:r>
          </a:p>
          <a:p>
            <a:r>
              <a:rPr lang="en-US" dirty="0" smtClean="0"/>
              <a:t>Wait-to-listen: DIFS &gt; SIFS</a:t>
            </a:r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ive </a:t>
            </a:r>
            <a:r>
              <a:rPr lang="en-US" b="1" dirty="0" smtClean="0"/>
              <a:t>priority</a:t>
            </a:r>
            <a:r>
              <a:rPr lang="en-US" dirty="0" smtClean="0"/>
              <a:t> to transmissions that observe </a:t>
            </a:r>
            <a:r>
              <a:rPr lang="en-US" b="1" dirty="0" smtClean="0"/>
              <a:t>shorter</a:t>
            </a:r>
            <a:r>
              <a:rPr lang="en-US" dirty="0" smtClean="0"/>
              <a:t> wait-and-listen </a:t>
            </a:r>
            <a:r>
              <a:rPr lang="en-US" dirty="0" smtClean="0"/>
              <a:t>interval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nsure </a:t>
            </a:r>
            <a:r>
              <a:rPr lang="en-US" smtClean="0"/>
              <a:t>“atomicity</a:t>
            </a:r>
            <a:r>
              <a:rPr lang="en-US" dirty="0" smtClean="0"/>
              <a:t>”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RTS/CTS + [DIFS &gt; SIFS] + binary exponential </a:t>
            </a:r>
            <a:r>
              <a:rPr lang="en-US" dirty="0" err="1" smtClean="0"/>
              <a:t>backoff</a:t>
            </a:r>
            <a:r>
              <a:rPr lang="en-US" dirty="0" smtClean="0"/>
              <a:t> + randomized transmit </a:t>
            </a:r>
            <a:r>
              <a:rPr lang="en-US" dirty="0" smtClean="0"/>
              <a:t>timing</a:t>
            </a:r>
          </a:p>
          <a:p>
            <a:r>
              <a:rPr lang="en-US" dirty="0" smtClean="0"/>
              <a:t>CSMA/CA (Collision Avoidance)</a:t>
            </a:r>
            <a:endParaRPr lang="en-US" dirty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297088"/>
            <a:ext cx="4008582" cy="554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75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One to Use?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Cellular has much large and pervasive coverage</a:t>
            </a:r>
          </a:p>
          <a:p>
            <a:r>
              <a:rPr lang="en-US" dirty="0" smtClean="0"/>
              <a:t>Free </a:t>
            </a:r>
            <a:r>
              <a:rPr lang="en-US" dirty="0" err="1" smtClean="0"/>
              <a:t>WiFi</a:t>
            </a:r>
            <a:r>
              <a:rPr lang="en-US" dirty="0" smtClean="0"/>
              <a:t> hotspot</a:t>
            </a:r>
          </a:p>
          <a:p>
            <a:pPr lvl="1"/>
            <a:r>
              <a:rPr lang="en-US" dirty="0" smtClean="0"/>
              <a:t>Bad when too many people around</a:t>
            </a:r>
          </a:p>
          <a:p>
            <a:r>
              <a:rPr lang="en-US" dirty="0" smtClean="0"/>
              <a:t>802.11n: 70 m indoor</a:t>
            </a:r>
          </a:p>
          <a:p>
            <a:r>
              <a:rPr lang="en-US" dirty="0" smtClean="0"/>
              <a:t>(Automatic) </a:t>
            </a:r>
            <a:r>
              <a:rPr lang="en-US" b="1" dirty="0" smtClean="0">
                <a:solidFill>
                  <a:srgbClr val="0000FF"/>
                </a:solidFill>
              </a:rPr>
              <a:t>offloading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100" y="2971800"/>
            <a:ext cx="4152900" cy="3725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9150" y="3804181"/>
            <a:ext cx="41719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/>
              <a:t>a</a:t>
            </a:r>
            <a:r>
              <a:rPr lang="en-US" sz="2000" dirty="0" smtClean="0"/>
              <a:t>utomatic switch over from cellular to </a:t>
            </a:r>
            <a:r>
              <a:rPr lang="en-US" sz="2000" dirty="0" err="1" smtClean="0"/>
              <a:t>WiFi</a:t>
            </a:r>
            <a:r>
              <a:rPr lang="en-US" sz="2000" dirty="0" smtClean="0"/>
              <a:t> when coming indoor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/>
              <a:t>r</a:t>
            </a:r>
            <a:r>
              <a:rPr lang="en-US" sz="2000" dirty="0" smtClean="0"/>
              <a:t>educe stress on cellular infrastructure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5410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CSMA vs. ALOHA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Although </a:t>
            </a:r>
            <a:r>
              <a:rPr lang="en-US" b="1" dirty="0" smtClean="0">
                <a:solidFill>
                  <a:srgbClr val="0000FF"/>
                </a:solidFill>
              </a:rPr>
              <a:t>per-station</a:t>
            </a:r>
            <a:r>
              <a:rPr lang="en-US" b="1" dirty="0" smtClean="0"/>
              <a:t> </a:t>
            </a:r>
            <a:r>
              <a:rPr lang="en-US" b="1" dirty="0"/>
              <a:t>throughput </a:t>
            </a:r>
            <a:r>
              <a:rPr lang="en-US" dirty="0"/>
              <a:t>still decreases as we add more stations, </a:t>
            </a:r>
            <a:r>
              <a:rPr lang="en-US" dirty="0" smtClean="0"/>
              <a:t>CSMA </a:t>
            </a:r>
            <a:r>
              <a:rPr lang="en-US" dirty="0"/>
              <a:t>does so less rapidly than it does with ALOHA </a:t>
            </a:r>
            <a:endParaRPr lang="en-US" dirty="0" smtClean="0"/>
          </a:p>
          <a:p>
            <a:r>
              <a:rPr lang="en-US" b="1" dirty="0" smtClean="0">
                <a:solidFill>
                  <a:srgbClr val="0000FF"/>
                </a:solidFill>
              </a:rPr>
              <a:t>Total</a:t>
            </a:r>
            <a:r>
              <a:rPr lang="en-US" b="1" dirty="0" smtClean="0"/>
              <a:t> </a:t>
            </a:r>
            <a:r>
              <a:rPr lang="en-US" b="1" dirty="0"/>
              <a:t>throughput </a:t>
            </a:r>
            <a:r>
              <a:rPr lang="en-US" dirty="0" smtClean="0"/>
              <a:t>of CSMA will </a:t>
            </a:r>
            <a:r>
              <a:rPr lang="en-US" dirty="0"/>
              <a:t>actually increase as we add the first few stations, whereas it is always decreasing for ALOHA </a:t>
            </a:r>
          </a:p>
          <a:p>
            <a:r>
              <a:rPr lang="en-US" dirty="0"/>
              <a:t>N</a:t>
            </a:r>
            <a:r>
              <a:rPr lang="en-US" dirty="0" smtClean="0"/>
              <a:t>either </a:t>
            </a:r>
            <a:r>
              <a:rPr lang="en-US" dirty="0"/>
              <a:t>CSMA nor ALOHA is scalable to a large number of </a:t>
            </a:r>
            <a:r>
              <a:rPr lang="en-US" dirty="0" err="1"/>
              <a:t>WiFi</a:t>
            </a:r>
            <a:r>
              <a:rPr lang="en-US" dirty="0"/>
              <a:t> </a:t>
            </a:r>
            <a:r>
              <a:rPr lang="en-US" dirty="0" smtClean="0"/>
              <a:t>devices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eason for poor </a:t>
            </a:r>
            <a:r>
              <a:rPr lang="en-US" dirty="0"/>
              <a:t>performance at hotspots when there are a lot of people around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19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Light vs. Stop 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4525963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Traffic light </a:t>
            </a:r>
          </a:p>
          <a:p>
            <a:pPr lvl="1"/>
            <a:r>
              <a:rPr lang="en-US" sz="2400" dirty="0"/>
              <a:t>With green light, </a:t>
            </a:r>
            <a:r>
              <a:rPr lang="en-US" sz="2400" dirty="0" smtClean="0"/>
              <a:t>intersection is </a:t>
            </a:r>
            <a:r>
              <a:rPr lang="en-US" sz="2400" b="1" dirty="0" smtClean="0"/>
              <a:t>dedicated</a:t>
            </a:r>
            <a:r>
              <a:rPr lang="en-US" sz="2400" dirty="0" smtClean="0"/>
              <a:t> to you</a:t>
            </a:r>
          </a:p>
          <a:p>
            <a:pPr lvl="1"/>
            <a:r>
              <a:rPr lang="en-US" sz="2400" dirty="0" smtClean="0"/>
              <a:t>Similar to how </a:t>
            </a:r>
            <a:r>
              <a:rPr lang="en-US" sz="2400" dirty="0"/>
              <a:t>time/frequency/code is allocated for duration of a call in </a:t>
            </a:r>
            <a:r>
              <a:rPr lang="en-US" sz="2400" b="1" dirty="0">
                <a:solidFill>
                  <a:srgbClr val="0000FF"/>
                </a:solidFill>
              </a:rPr>
              <a:t>cellular</a:t>
            </a:r>
            <a:r>
              <a:rPr lang="en-US" sz="2400" dirty="0"/>
              <a:t> </a:t>
            </a:r>
            <a:r>
              <a:rPr lang="en-US" sz="2400" dirty="0" smtClean="0"/>
              <a:t>networks</a:t>
            </a:r>
          </a:p>
          <a:p>
            <a:pPr lvl="1"/>
            <a:r>
              <a:rPr lang="en-US" sz="2400" dirty="0"/>
              <a:t>What’s </a:t>
            </a:r>
            <a:r>
              <a:rPr lang="en-US" sz="2400" b="1" dirty="0"/>
              <a:t>bad</a:t>
            </a:r>
            <a:r>
              <a:rPr lang="en-US" sz="2400" dirty="0"/>
              <a:t> about this solution</a:t>
            </a:r>
            <a:r>
              <a:rPr lang="en-US" sz="2400" dirty="0" smtClean="0"/>
              <a:t>?</a:t>
            </a:r>
          </a:p>
          <a:p>
            <a:pPr lvl="2"/>
            <a:r>
              <a:rPr lang="en-US" sz="2200" dirty="0"/>
              <a:t>s</a:t>
            </a:r>
            <a:r>
              <a:rPr lang="en-US" sz="2200" dirty="0" smtClean="0"/>
              <a:t>tuck at </a:t>
            </a:r>
            <a:r>
              <a:rPr lang="en-US" sz="2200" b="1" dirty="0" smtClean="0">
                <a:solidFill>
                  <a:srgbClr val="FF0000"/>
                </a:solidFill>
              </a:rPr>
              <a:t>red</a:t>
            </a:r>
            <a:r>
              <a:rPr lang="en-US" sz="2200" dirty="0" smtClean="0"/>
              <a:t> light and nobody is driving by other way</a:t>
            </a:r>
          </a:p>
          <a:p>
            <a:pPr lvl="2"/>
            <a:r>
              <a:rPr lang="en-US" sz="2200" dirty="0"/>
              <a:t>h</a:t>
            </a:r>
            <a:r>
              <a:rPr lang="en-US" sz="2200" dirty="0" smtClean="0"/>
              <a:t>ow to resolve this frustration?</a:t>
            </a:r>
          </a:p>
          <a:p>
            <a:r>
              <a:rPr lang="en-US" sz="2800" b="1" dirty="0">
                <a:solidFill>
                  <a:srgbClr val="0000FF"/>
                </a:solidFill>
              </a:rPr>
              <a:t>S</a:t>
            </a:r>
            <a:r>
              <a:rPr lang="en-US" sz="2800" b="1" dirty="0" smtClean="0">
                <a:solidFill>
                  <a:srgbClr val="0000FF"/>
                </a:solidFill>
              </a:rPr>
              <a:t>top sign </a:t>
            </a:r>
          </a:p>
          <a:p>
            <a:pPr lvl="1"/>
            <a:r>
              <a:rPr lang="en-US" sz="2600" dirty="0" smtClean="0"/>
              <a:t>More “efficient” way to regulate traffic</a:t>
            </a:r>
          </a:p>
          <a:p>
            <a:pPr lvl="1"/>
            <a:r>
              <a:rPr lang="en-US" sz="2400" dirty="0" smtClean="0"/>
              <a:t>Need </a:t>
            </a:r>
            <a:r>
              <a:rPr lang="en-US" sz="2400" dirty="0" smtClean="0">
                <a:solidFill>
                  <a:srgbClr val="FF0000"/>
                </a:solidFill>
              </a:rPr>
              <a:t>coordination “rule” </a:t>
            </a:r>
            <a:r>
              <a:rPr lang="en-US" sz="2400" dirty="0" smtClean="0"/>
              <a:t>to minimize chance of accidents</a:t>
            </a:r>
          </a:p>
          <a:p>
            <a:pPr lvl="2"/>
            <a:r>
              <a:rPr lang="en-US" sz="2200" dirty="0" smtClean="0"/>
              <a:t>stop and look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2907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sz="2800" b="1" dirty="0"/>
              <a:t>No dedicated </a:t>
            </a:r>
            <a:r>
              <a:rPr lang="en-US" sz="2800" b="1" dirty="0" smtClean="0"/>
              <a:t>resource </a:t>
            </a:r>
            <a:r>
              <a:rPr lang="en-US" sz="2800" dirty="0" smtClean="0"/>
              <a:t>- intersection is shared as long as cars follow </a:t>
            </a:r>
            <a:r>
              <a:rPr lang="en-US" sz="2800" b="1" dirty="0" smtClean="0">
                <a:solidFill>
                  <a:srgbClr val="0000FF"/>
                </a:solidFill>
              </a:rPr>
              <a:t>rules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/>
              <a:t>of </a:t>
            </a:r>
            <a:r>
              <a:rPr lang="en-US" sz="2800" b="1" dirty="0" smtClean="0">
                <a:solidFill>
                  <a:srgbClr val="0000FF"/>
                </a:solidFill>
              </a:rPr>
              <a:t>random access </a:t>
            </a:r>
          </a:p>
          <a:p>
            <a:r>
              <a:rPr lang="en-US" sz="2800" b="1" dirty="0" smtClean="0"/>
              <a:t>What rule?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listen </a:t>
            </a:r>
            <a:r>
              <a:rPr lang="en-US" sz="2400" dirty="0">
                <a:solidFill>
                  <a:srgbClr val="0000FF"/>
                </a:solidFill>
              </a:rPr>
              <a:t>before transmitting </a:t>
            </a:r>
            <a:r>
              <a:rPr lang="en-US" sz="2400" dirty="0" smtClean="0"/>
              <a:t>(listen before talk - LBT)</a:t>
            </a:r>
            <a:endParaRPr lang="en-US" sz="2400" dirty="0"/>
          </a:p>
          <a:p>
            <a:r>
              <a:rPr lang="en-US" sz="2800" dirty="0" smtClean="0"/>
              <a:t>Pros and Cons</a:t>
            </a:r>
          </a:p>
          <a:p>
            <a:pPr lvl="1"/>
            <a:r>
              <a:rPr lang="en-US" sz="2400" b="1" dirty="0" smtClean="0"/>
              <a:t>P:</a:t>
            </a:r>
            <a:r>
              <a:rPr lang="en-US" sz="2400" dirty="0" smtClean="0"/>
              <a:t> more efficient </a:t>
            </a:r>
            <a:r>
              <a:rPr lang="en-US" sz="2400" dirty="0"/>
              <a:t>when </a:t>
            </a:r>
            <a:r>
              <a:rPr lang="en-US" sz="2400" dirty="0" smtClean="0"/>
              <a:t>traffic </a:t>
            </a:r>
            <a:r>
              <a:rPr lang="en-US" sz="2400" dirty="0"/>
              <a:t>volume is </a:t>
            </a:r>
            <a:r>
              <a:rPr lang="en-US" sz="2400" b="1" dirty="0" smtClean="0"/>
              <a:t>small</a:t>
            </a:r>
            <a:r>
              <a:rPr lang="en-US" sz="2400" dirty="0" smtClean="0"/>
              <a:t> and </a:t>
            </a:r>
            <a:r>
              <a:rPr lang="en-US" sz="2400" b="1" dirty="0" smtClean="0"/>
              <a:t>varying</a:t>
            </a:r>
            <a:endParaRPr lang="en-US" sz="2400" dirty="0"/>
          </a:p>
          <a:p>
            <a:pPr lvl="1"/>
            <a:r>
              <a:rPr lang="en-US" sz="2400" b="1" dirty="0" smtClean="0"/>
              <a:t>C:</a:t>
            </a:r>
            <a:r>
              <a:rPr lang="en-US" sz="2400" b="1" dirty="0" smtClean="0">
                <a:solidFill>
                  <a:srgbClr val="FF0000"/>
                </a:solidFill>
              </a:rPr>
              <a:t> neither</a:t>
            </a:r>
            <a:r>
              <a:rPr lang="en-US" sz="2400" b="1" dirty="0" smtClean="0">
                <a:solidFill>
                  <a:srgbClr val="0000FF"/>
                </a:solidFill>
              </a:rPr>
              <a:t> scalable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nor </a:t>
            </a:r>
            <a:r>
              <a:rPr lang="en-US" sz="2400" b="1" dirty="0" smtClean="0">
                <a:solidFill>
                  <a:srgbClr val="0000FF"/>
                </a:solidFill>
              </a:rPr>
              <a:t>deterministic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as number </a:t>
            </a:r>
            <a:r>
              <a:rPr lang="en-US" sz="2400" dirty="0"/>
              <a:t>of cars </a:t>
            </a:r>
            <a:r>
              <a:rPr lang="en-US" sz="2400" dirty="0" smtClean="0"/>
              <a:t>(or volume of traffic) increases </a:t>
            </a:r>
          </a:p>
          <a:p>
            <a:pPr lvl="2"/>
            <a:r>
              <a:rPr lang="en-US" sz="2200" dirty="0" smtClean="0"/>
              <a:t>“stop and go” </a:t>
            </a:r>
            <a:r>
              <a:rPr lang="en-US" sz="2200" dirty="0" smtClean="0">
                <a:solidFill>
                  <a:srgbClr val="0000FF"/>
                </a:solidFill>
              </a:rPr>
              <a:t>one-by-one</a:t>
            </a:r>
            <a:r>
              <a:rPr lang="en-US" sz="2200" dirty="0" smtClean="0"/>
              <a:t> causes </a:t>
            </a:r>
            <a:r>
              <a:rPr lang="en-US" sz="2200" b="1" dirty="0" smtClean="0"/>
              <a:t>long delay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5643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Birth of </a:t>
            </a:r>
            <a:r>
              <a:rPr lang="en-US" dirty="0" err="1"/>
              <a:t>WiFi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/>
              <a:t>In 1985, </a:t>
            </a:r>
            <a:r>
              <a:rPr lang="en-US" dirty="0" smtClean="0"/>
              <a:t>FCC officially </a:t>
            </a:r>
            <a:r>
              <a:rPr lang="en-US" dirty="0"/>
              <a:t>released some spectrum to </a:t>
            </a:r>
            <a:r>
              <a:rPr lang="en-US" dirty="0" smtClean="0"/>
              <a:t>public </a:t>
            </a:r>
            <a:r>
              <a:rPr lang="en-US" dirty="0"/>
              <a:t>that did </a:t>
            </a:r>
            <a:r>
              <a:rPr lang="en-US" b="1" dirty="0">
                <a:solidFill>
                  <a:srgbClr val="0000FF"/>
                </a:solidFill>
              </a:rPr>
              <a:t>not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require a </a:t>
            </a:r>
            <a:r>
              <a:rPr lang="en-US" dirty="0" smtClean="0"/>
              <a:t>license 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unlicensed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bands</a:t>
            </a:r>
          </a:p>
          <a:p>
            <a:r>
              <a:rPr lang="en-US" dirty="0" smtClean="0"/>
              <a:t>These </a:t>
            </a:r>
            <a:r>
              <a:rPr lang="en-US" dirty="0"/>
              <a:t>bands, centered around </a:t>
            </a:r>
            <a:r>
              <a:rPr lang="en-US" b="1" dirty="0"/>
              <a:t>2.4</a:t>
            </a:r>
            <a:r>
              <a:rPr lang="en-US" dirty="0"/>
              <a:t> and </a:t>
            </a:r>
            <a:r>
              <a:rPr lang="en-US" b="1" dirty="0"/>
              <a:t>5.8</a:t>
            </a:r>
            <a:r>
              <a:rPr lang="en-US" dirty="0"/>
              <a:t> GHz, are called </a:t>
            </a:r>
            <a:r>
              <a:rPr lang="en-US" b="1" dirty="0" smtClean="0"/>
              <a:t>I</a:t>
            </a:r>
            <a:r>
              <a:rPr lang="en-US" dirty="0" smtClean="0"/>
              <a:t>ndustrial</a:t>
            </a:r>
            <a:r>
              <a:rPr lang="en-US" dirty="0"/>
              <a:t>, </a:t>
            </a:r>
            <a:r>
              <a:rPr lang="en-US" b="1" dirty="0"/>
              <a:t>S</a:t>
            </a:r>
            <a:r>
              <a:rPr lang="en-US" dirty="0"/>
              <a:t>cientific, and </a:t>
            </a:r>
            <a:r>
              <a:rPr lang="en-US" b="1" dirty="0"/>
              <a:t>M</a:t>
            </a:r>
            <a:r>
              <a:rPr lang="en-US" dirty="0"/>
              <a:t>edical (</a:t>
            </a:r>
            <a:r>
              <a:rPr lang="en-US" b="1" dirty="0"/>
              <a:t>ISM</a:t>
            </a:r>
            <a:r>
              <a:rPr lang="en-US" dirty="0"/>
              <a:t>) </a:t>
            </a:r>
            <a:r>
              <a:rPr lang="en-US" dirty="0" smtClean="0"/>
              <a:t>bands </a:t>
            </a:r>
          </a:p>
          <a:p>
            <a:r>
              <a:rPr lang="en-US" dirty="0" smtClean="0"/>
              <a:t>Cellular operators pay for expensive licenses for bands used in cellular networks</a:t>
            </a:r>
          </a:p>
          <a:p>
            <a:r>
              <a:rPr lang="en-US" dirty="0" smtClean="0"/>
              <a:t>Other devices may also operate in unlicensed bands</a:t>
            </a:r>
          </a:p>
          <a:p>
            <a:pPr lvl="1"/>
            <a:r>
              <a:rPr lang="en-US" b="1" dirty="0"/>
              <a:t>m</a:t>
            </a:r>
            <a:r>
              <a:rPr lang="en-US" b="1" dirty="0" smtClean="0"/>
              <a:t>icrowave oven </a:t>
            </a:r>
            <a:r>
              <a:rPr lang="en-US" dirty="0" smtClean="0"/>
              <a:t>– these frequencies happen to excite water molecules well</a:t>
            </a:r>
            <a:endParaRPr lang="en-US" dirty="0"/>
          </a:p>
          <a:p>
            <a:r>
              <a:rPr lang="en-US" dirty="0" smtClean="0"/>
              <a:t>Officially, </a:t>
            </a:r>
            <a:r>
              <a:rPr lang="en-US" dirty="0" err="1" smtClean="0"/>
              <a:t>WiFi</a:t>
            </a:r>
            <a:r>
              <a:rPr lang="en-US" dirty="0" smtClean="0"/>
              <a:t> (Wireless Fidelity) is called IEEE 802.11 – </a:t>
            </a:r>
            <a:r>
              <a:rPr lang="en-US" b="1" dirty="0" smtClean="0"/>
              <a:t>802</a:t>
            </a:r>
            <a:r>
              <a:rPr lang="en-US" dirty="0" smtClean="0"/>
              <a:t> for </a:t>
            </a:r>
            <a:r>
              <a:rPr lang="en-US" b="1" dirty="0" smtClean="0"/>
              <a:t>local area network</a:t>
            </a:r>
            <a:r>
              <a:rPr lang="en-US" dirty="0" smtClean="0"/>
              <a:t>; </a:t>
            </a:r>
            <a:r>
              <a:rPr lang="en-US" b="1" dirty="0" smtClean="0"/>
              <a:t>11 </a:t>
            </a:r>
            <a:r>
              <a:rPr lang="en-US" dirty="0" smtClean="0"/>
              <a:t>for </a:t>
            </a:r>
            <a:r>
              <a:rPr lang="en-US" b="1" dirty="0" smtClean="0"/>
              <a:t>wireless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6078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WiFi</a:t>
            </a:r>
            <a:r>
              <a:rPr lang="en-US" dirty="0" smtClean="0"/>
              <a:t>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249363"/>
          </a:xfrm>
        </p:spPr>
        <p:txBody>
          <a:bodyPr/>
          <a:lstStyle/>
          <a:p>
            <a:r>
              <a:rPr lang="en-US" dirty="0" smtClean="0"/>
              <a:t>Maximum </a:t>
            </a:r>
            <a:r>
              <a:rPr lang="en-US" dirty="0"/>
              <a:t>rated speeds are only attainable in </a:t>
            </a:r>
            <a:r>
              <a:rPr lang="en-US" dirty="0" smtClean="0"/>
              <a:t>theory</a:t>
            </a:r>
          </a:p>
          <a:p>
            <a:r>
              <a:rPr lang="en-US" dirty="0" smtClean="0"/>
              <a:t>Under realistic </a:t>
            </a:r>
            <a:r>
              <a:rPr lang="en-US" dirty="0"/>
              <a:t>conditions, you would be </a:t>
            </a:r>
            <a:r>
              <a:rPr lang="en-US" dirty="0">
                <a:solidFill>
                  <a:srgbClr val="0000FF"/>
                </a:solidFill>
              </a:rPr>
              <a:t>lucky</a:t>
            </a:r>
            <a:r>
              <a:rPr lang="en-US" dirty="0"/>
              <a:t> to get more than </a:t>
            </a:r>
            <a:r>
              <a:rPr lang="en-US" b="1" dirty="0"/>
              <a:t>a fraction of </a:t>
            </a:r>
            <a:r>
              <a:rPr lang="en-US" dirty="0" smtClean="0"/>
              <a:t>advertised </a:t>
            </a:r>
            <a:r>
              <a:rPr lang="en-US" dirty="0"/>
              <a:t>ideal speed 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278636" y="1319183"/>
            <a:ext cx="6408164" cy="3557617"/>
            <a:chOff x="2278636" y="1319183"/>
            <a:chExt cx="6408164" cy="35576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78636" y="1319183"/>
              <a:ext cx="6408164" cy="323056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819400" y="4476690"/>
              <a:ext cx="48109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00FF"/>
                  </a:solidFill>
                  <a:latin typeface="+mj-lt"/>
                </a:rPr>
                <a:t>a</a:t>
              </a:r>
              <a:r>
                <a:rPr lang="en-US" sz="2000" b="1" dirty="0" smtClean="0">
                  <a:solidFill>
                    <a:srgbClr val="0000FF"/>
                  </a:solidFill>
                  <a:latin typeface="+mj-lt"/>
                </a:rPr>
                <a:t>x</a:t>
              </a:r>
              <a:r>
                <a:rPr lang="en-US" sz="2000" b="1" dirty="0" smtClean="0">
                  <a:solidFill>
                    <a:srgbClr val="0000FF"/>
                  </a:solidFill>
                </a:rPr>
                <a:t>      2019     2.4 &amp; 5           4x</a:t>
              </a:r>
              <a:endParaRPr lang="en-US" sz="20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613707" y="4038600"/>
            <a:ext cx="10150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(1.3 </a:t>
            </a:r>
            <a:r>
              <a:rPr lang="en-US" sz="1400" dirty="0" err="1" smtClean="0"/>
              <a:t>Gbps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6600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Popularity of </a:t>
            </a:r>
            <a:r>
              <a:rPr lang="en-US" dirty="0" err="1" smtClean="0"/>
              <a:t>WiFi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3048000"/>
          </a:xfrm>
        </p:spPr>
        <p:txBody>
          <a:bodyPr/>
          <a:lstStyle/>
          <a:p>
            <a:r>
              <a:rPr lang="en-US" dirty="0"/>
              <a:t>With improving transmission speeds, </a:t>
            </a:r>
            <a:r>
              <a:rPr lang="en-US" dirty="0" smtClean="0"/>
              <a:t>demand </a:t>
            </a:r>
            <a:r>
              <a:rPr lang="en-US" dirty="0"/>
              <a:t>for </a:t>
            </a:r>
            <a:r>
              <a:rPr lang="en-US" dirty="0" err="1"/>
              <a:t>WiFi</a:t>
            </a:r>
            <a:r>
              <a:rPr lang="en-US" dirty="0"/>
              <a:t> services continues to </a:t>
            </a:r>
            <a:r>
              <a:rPr lang="en-US" dirty="0" smtClean="0"/>
              <a:t>increase</a:t>
            </a:r>
          </a:p>
          <a:p>
            <a:r>
              <a:rPr lang="en-US" dirty="0" smtClean="0"/>
              <a:t>By </a:t>
            </a:r>
            <a:r>
              <a:rPr lang="en-US" dirty="0"/>
              <a:t>2011, </a:t>
            </a:r>
            <a:r>
              <a:rPr lang="en-US" dirty="0" smtClean="0"/>
              <a:t>more </a:t>
            </a:r>
            <a:r>
              <a:rPr lang="en-US" dirty="0"/>
              <a:t>than a billion </a:t>
            </a:r>
            <a:r>
              <a:rPr lang="en-US" dirty="0" err="1"/>
              <a:t>WiFi</a:t>
            </a:r>
            <a:r>
              <a:rPr lang="en-US" dirty="0"/>
              <a:t> devices around the world, with hundreds of millions being added each </a:t>
            </a:r>
            <a:r>
              <a:rPr lang="en-US" dirty="0" smtClean="0"/>
              <a:t>year</a:t>
            </a:r>
          </a:p>
          <a:p>
            <a:r>
              <a:rPr lang="en-US" dirty="0" smtClean="0"/>
              <a:t>Passed 10 billion </a:t>
            </a:r>
            <a:r>
              <a:rPr lang="en-US" dirty="0"/>
              <a:t>unit mark in January 2015</a:t>
            </a:r>
            <a:endParaRPr lang="en-US" dirty="0" smtClean="0"/>
          </a:p>
          <a:p>
            <a:r>
              <a:rPr lang="en-US" dirty="0" smtClean="0"/>
              <a:t>Surpassed </a:t>
            </a:r>
            <a:r>
              <a:rPr lang="en-US" dirty="0"/>
              <a:t>15 billion by end of 2016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283329"/>
            <a:ext cx="5003800" cy="252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50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 err="1" smtClean="0"/>
              <a:t>WiFi</a:t>
            </a:r>
            <a:r>
              <a:rPr lang="en-US" dirty="0" smtClean="0"/>
              <a:t> </a:t>
            </a:r>
            <a:r>
              <a:rPr lang="en-US" dirty="0"/>
              <a:t>I</a:t>
            </a:r>
            <a:r>
              <a:rPr lang="en-US" dirty="0" smtClean="0"/>
              <a:t>s Deployed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224912"/>
            <a:ext cx="8534400" cy="1020763"/>
          </a:xfrm>
        </p:spPr>
        <p:txBody>
          <a:bodyPr/>
          <a:lstStyle/>
          <a:p>
            <a:r>
              <a:rPr lang="en-US" sz="2200" dirty="0"/>
              <a:t>Users in </a:t>
            </a:r>
            <a:r>
              <a:rPr lang="en-US" sz="2200" dirty="0" err="1"/>
              <a:t>WiFi</a:t>
            </a:r>
            <a:r>
              <a:rPr lang="en-US" sz="2200" dirty="0"/>
              <a:t> networks lie in </a:t>
            </a:r>
            <a:r>
              <a:rPr lang="en-US" sz="2200" b="1" dirty="0" smtClean="0"/>
              <a:t>Basic </a:t>
            </a:r>
            <a:r>
              <a:rPr lang="en-US" sz="2200" b="1" dirty="0"/>
              <a:t>Service Set </a:t>
            </a:r>
            <a:r>
              <a:rPr lang="en-US" sz="2200" dirty="0"/>
              <a:t>(</a:t>
            </a:r>
            <a:r>
              <a:rPr lang="en-US" sz="2200" b="1" dirty="0"/>
              <a:t>BSS</a:t>
            </a:r>
            <a:r>
              <a:rPr lang="en-US" sz="2200" dirty="0" smtClean="0"/>
              <a:t>), </a:t>
            </a:r>
            <a:r>
              <a:rPr lang="en-US" sz="2200" dirty="0"/>
              <a:t>rather than a </a:t>
            </a:r>
            <a:r>
              <a:rPr lang="en-US" sz="2200" b="1" dirty="0" smtClean="0"/>
              <a:t>cell</a:t>
            </a:r>
            <a:endParaRPr lang="en-US" sz="2200" b="1" dirty="0"/>
          </a:p>
          <a:p>
            <a:r>
              <a:rPr lang="en-US" sz="2200" dirty="0" smtClean="0"/>
              <a:t>Within </a:t>
            </a:r>
            <a:r>
              <a:rPr lang="en-US" sz="2200" dirty="0"/>
              <a:t>each </a:t>
            </a:r>
            <a:r>
              <a:rPr lang="en-US" sz="2200" dirty="0" smtClean="0"/>
              <a:t>BSS, </a:t>
            </a:r>
            <a:r>
              <a:rPr lang="en-US" sz="2200" dirty="0"/>
              <a:t>users communicate </a:t>
            </a:r>
            <a:r>
              <a:rPr lang="en-US" sz="2200" b="1" dirty="0"/>
              <a:t>directly</a:t>
            </a:r>
            <a:r>
              <a:rPr lang="en-US" sz="2200" dirty="0"/>
              <a:t> with an </a:t>
            </a:r>
            <a:r>
              <a:rPr lang="en-US" sz="2200" b="1" dirty="0"/>
              <a:t>Access Point</a:t>
            </a:r>
            <a:r>
              <a:rPr lang="en-US" sz="2200" dirty="0"/>
              <a:t> (</a:t>
            </a:r>
            <a:r>
              <a:rPr lang="en-US" sz="2200" b="1" dirty="0"/>
              <a:t>AP</a:t>
            </a:r>
            <a:r>
              <a:rPr lang="en-US" sz="2200" dirty="0"/>
              <a:t>), rather than a </a:t>
            </a:r>
            <a:r>
              <a:rPr lang="en-US" sz="2200" b="1" dirty="0"/>
              <a:t>base </a:t>
            </a:r>
            <a:r>
              <a:rPr lang="en-US" sz="2200" b="1" dirty="0" smtClean="0"/>
              <a:t>station </a:t>
            </a:r>
            <a:r>
              <a:rPr lang="en-US" sz="2200" dirty="0" smtClean="0"/>
              <a:t>(</a:t>
            </a:r>
            <a:r>
              <a:rPr lang="en-US" sz="2200" b="1" dirty="0" smtClean="0"/>
              <a:t>BS</a:t>
            </a:r>
            <a:r>
              <a:rPr lang="en-US" sz="2200" dirty="0" smtClean="0"/>
              <a:t>)</a:t>
            </a:r>
            <a:endParaRPr lang="en-US" sz="22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00200"/>
            <a:ext cx="4739388" cy="35074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00600" y="1752600"/>
            <a:ext cx="4191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err="1"/>
              <a:t>WiFi’s</a:t>
            </a:r>
            <a:r>
              <a:rPr lang="en-US" sz="2400" dirty="0"/>
              <a:t> method of “</a:t>
            </a:r>
            <a:r>
              <a:rPr lang="en-US" sz="2400" b="1" dirty="0">
                <a:solidFill>
                  <a:srgbClr val="0000FF"/>
                </a:solidFill>
              </a:rPr>
              <a:t>sharing the air</a:t>
            </a:r>
            <a:r>
              <a:rPr lang="en-US" sz="2400" dirty="0"/>
              <a:t>” is very </a:t>
            </a:r>
            <a:r>
              <a:rPr lang="en-US" sz="2400" dirty="0" smtClean="0"/>
              <a:t>different from </a:t>
            </a:r>
            <a:r>
              <a:rPr lang="en-US" sz="2400" dirty="0" err="1" smtClean="0"/>
              <a:t>cellular’s</a:t>
            </a:r>
            <a:endParaRPr lang="en-US" sz="24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But </a:t>
            </a:r>
            <a:r>
              <a:rPr lang="en-US" sz="2400" dirty="0"/>
              <a:t>the way </a:t>
            </a:r>
            <a:r>
              <a:rPr lang="en-US" sz="2400" dirty="0" err="1" smtClean="0"/>
              <a:t>WiFi</a:t>
            </a:r>
            <a:r>
              <a:rPr lang="en-US" sz="2400" dirty="0" smtClean="0"/>
              <a:t> is </a:t>
            </a:r>
            <a:r>
              <a:rPr lang="en-US" sz="2400" b="1" dirty="0">
                <a:solidFill>
                  <a:srgbClr val="0000FF"/>
                </a:solidFill>
              </a:rPr>
              <a:t>deployed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/>
              <a:t>is actually quite similar </a:t>
            </a:r>
            <a:r>
              <a:rPr lang="en-US" sz="2400" dirty="0" smtClean="0"/>
              <a:t>to cellular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Wired</a:t>
            </a:r>
            <a:r>
              <a:rPr lang="en-US" sz="2400" dirty="0" smtClean="0">
                <a:solidFill>
                  <a:srgbClr val="FF0000"/>
                </a:solidFill>
              </a:rPr>
              <a:t> access backhaul (e.g., Ethernet) to Internet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011491" y="2304627"/>
            <a:ext cx="1173606" cy="7406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30516</TotalTime>
  <Words>1788</Words>
  <Application>Microsoft Macintosh PowerPoint</Application>
  <PresentationFormat>On-screen Show (4:3)</PresentationFormat>
  <Paragraphs>224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Calibri</vt:lpstr>
      <vt:lpstr>Comic Sans MS</vt:lpstr>
      <vt:lpstr>ＭＳ Ｐゴシック</vt:lpstr>
      <vt:lpstr>Arial</vt:lpstr>
      <vt:lpstr>Default Design</vt:lpstr>
      <vt:lpstr>Equation.3</vt:lpstr>
      <vt:lpstr>Chapter 2 Accessing Networks “Randomly”</vt:lpstr>
      <vt:lpstr>Accessing “Air”</vt:lpstr>
      <vt:lpstr>“Transportation” Analogy</vt:lpstr>
      <vt:lpstr>Traffic Light vs. Stop Sign</vt:lpstr>
      <vt:lpstr>Random Access</vt:lpstr>
      <vt:lpstr>Birth of WiFi</vt:lpstr>
      <vt:lpstr>WiFi Standards</vt:lpstr>
      <vt:lpstr>Popularity of WiFi</vt:lpstr>
      <vt:lpstr>How WiFi Is Deployed</vt:lpstr>
      <vt:lpstr>WiFi Channels</vt:lpstr>
      <vt:lpstr>WiFi Setup at Home</vt:lpstr>
      <vt:lpstr>How to “Connect” to WiFi</vt:lpstr>
      <vt:lpstr>AP Selection</vt:lpstr>
      <vt:lpstr>Methods of Random Access</vt:lpstr>
      <vt:lpstr>Methods of Random Access</vt:lpstr>
      <vt:lpstr>“Managing” Interference</vt:lpstr>
      <vt:lpstr>“Managing” Interference</vt:lpstr>
      <vt:lpstr>(Slotted) ALOHA</vt:lpstr>
      <vt:lpstr>ALOHA</vt:lpstr>
      <vt:lpstr>Throughput of (Slotted) ALOHA</vt:lpstr>
      <vt:lpstr>Throughput of (Slotted) ALOHA</vt:lpstr>
      <vt:lpstr>How Could ALOHA Be Improved?</vt:lpstr>
      <vt:lpstr>Carrier Sensing</vt:lpstr>
      <vt:lpstr>CSMA</vt:lpstr>
      <vt:lpstr>CSMA</vt:lpstr>
      <vt:lpstr>Patience is a Virtue</vt:lpstr>
      <vt:lpstr>Binary Exponential Backoff</vt:lpstr>
      <vt:lpstr>What “Speed” Can You Get?</vt:lpstr>
      <vt:lpstr>Sensing vs. Interference Ranges</vt:lpstr>
      <vt:lpstr>WiFi DCF</vt:lpstr>
      <vt:lpstr>Which One to Use?</vt:lpstr>
      <vt:lpstr>CSMA vs. ALOHA</vt:lpstr>
    </vt:vector>
  </TitlesOfParts>
  <Company>UD CIS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Unix System Overview</dc:title>
  <dc:creator>CHien-Chung Shen</dc:creator>
  <cp:lastModifiedBy>Microsoft Office User</cp:lastModifiedBy>
  <cp:revision>263</cp:revision>
  <cp:lastPrinted>2012-08-31T14:00:57Z</cp:lastPrinted>
  <dcterms:created xsi:type="dcterms:W3CDTF">2012-06-22T13:42:06Z</dcterms:created>
  <dcterms:modified xsi:type="dcterms:W3CDTF">2017-09-17T17:13:44Z</dcterms:modified>
</cp:coreProperties>
</file>